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4" r:id="rId2"/>
    <p:sldMasterId id="2147483909" r:id="rId3"/>
  </p:sldMasterIdLst>
  <p:notesMasterIdLst>
    <p:notesMasterId r:id="rId30"/>
  </p:notesMasterIdLst>
  <p:sldIdLst>
    <p:sldId id="257" r:id="rId4"/>
    <p:sldId id="295" r:id="rId5"/>
    <p:sldId id="296" r:id="rId6"/>
    <p:sldId id="297" r:id="rId7"/>
    <p:sldId id="269"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276" r:id="rId27"/>
    <p:sldId id="267" r:id="rId28"/>
    <p:sldId id="265" r:id="rId29"/>
  </p:sldIdLst>
  <p:sldSz cx="12192000" cy="6858000"/>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1"/>
    <a:srgbClr val="0071C0"/>
    <a:srgbClr val="0071BF"/>
    <a:srgbClr val="CFDEF3"/>
    <a:srgbClr val="006DBE"/>
    <a:srgbClr val="006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40" autoAdjust="0"/>
    <p:restoredTop sz="94660"/>
  </p:normalViewPr>
  <p:slideViewPr>
    <p:cSldViewPr snapToObjects="1" showGuides="1">
      <p:cViewPr>
        <p:scale>
          <a:sx n="33" d="100"/>
          <a:sy n="33" d="100"/>
        </p:scale>
        <p:origin x="836" y="8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9B4CCAF-CB9D-490A-9E66-F62AD4049F79}"/>
              </a:ext>
            </a:extLst>
          </p:cNvPr>
          <p:cNvSpPr>
            <a:spLocks noGrp="1" noChangeArrowheads="1"/>
          </p:cNvSpPr>
          <p:nvPr>
            <p:ph type="hdr" sz="quarter"/>
          </p:nvPr>
        </p:nvSpPr>
        <p:spPr bwMode="auto">
          <a:xfrm>
            <a:off x="0" y="0"/>
            <a:ext cx="2960688"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5123" name="Rectangle 3">
            <a:extLst>
              <a:ext uri="{FF2B5EF4-FFF2-40B4-BE49-F238E27FC236}">
                <a16:creationId xmlns:a16="http://schemas.microsoft.com/office/drawing/2014/main" id="{EB7C0C07-F55E-4C10-AC71-1C2200E0D54C}"/>
              </a:ext>
            </a:extLst>
          </p:cNvPr>
          <p:cNvSpPr>
            <a:spLocks noGrp="1" noChangeArrowheads="1"/>
          </p:cNvSpPr>
          <p:nvPr>
            <p:ph type="dt" idx="1"/>
          </p:nvPr>
        </p:nvSpPr>
        <p:spPr bwMode="auto">
          <a:xfrm>
            <a:off x="3870325" y="0"/>
            <a:ext cx="2962275"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27A2A230-EB3D-407B-B437-D5C024C2F6CC}" type="datetimeFigureOut">
              <a:rPr lang="zh-CN" altLang="en-US"/>
              <a:pPr>
                <a:defRPr/>
              </a:pPr>
              <a:t>2018/9/23</a:t>
            </a:fld>
            <a:endParaRPr lang="en-US"/>
          </a:p>
        </p:txBody>
      </p:sp>
      <p:sp>
        <p:nvSpPr>
          <p:cNvPr id="5124" name="Rectangle 4"/>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F1223845-3C32-4AF1-A2E1-3658EDBD4EB3}"/>
              </a:ext>
            </a:extLst>
          </p:cNvPr>
          <p:cNvSpPr>
            <a:spLocks noGrp="1" noChangeArrowheads="1"/>
          </p:cNvSpPr>
          <p:nvPr>
            <p:ph type="body" sz="quarter" idx="3"/>
          </p:nvPr>
        </p:nvSpPr>
        <p:spPr bwMode="auto">
          <a:xfrm>
            <a:off x="682625" y="4740275"/>
            <a:ext cx="5467350" cy="4489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9E766261-6E2B-4087-B430-57F6ECD7964A}"/>
              </a:ext>
            </a:extLst>
          </p:cNvPr>
          <p:cNvSpPr>
            <a:spLocks noGrp="1" noChangeArrowheads="1"/>
          </p:cNvSpPr>
          <p:nvPr>
            <p:ph type="ftr" sz="quarter" idx="4"/>
          </p:nvPr>
        </p:nvSpPr>
        <p:spPr bwMode="auto">
          <a:xfrm>
            <a:off x="0" y="9477375"/>
            <a:ext cx="2960688"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5127" name="Rectangle 7">
            <a:extLst>
              <a:ext uri="{FF2B5EF4-FFF2-40B4-BE49-F238E27FC236}">
                <a16:creationId xmlns:a16="http://schemas.microsoft.com/office/drawing/2014/main" id="{C7A04A93-AAA2-4DB2-8930-F4435E2DA25D}"/>
              </a:ext>
            </a:extLst>
          </p:cNvPr>
          <p:cNvSpPr>
            <a:spLocks noGrp="1" noChangeArrowheads="1"/>
          </p:cNvSpPr>
          <p:nvPr>
            <p:ph type="sldNum" sz="quarter" idx="5"/>
          </p:nvPr>
        </p:nvSpPr>
        <p:spPr bwMode="auto">
          <a:xfrm>
            <a:off x="3870325" y="9477375"/>
            <a:ext cx="2962275"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D8ECB52F-DE72-4A39-99F1-3BBCFA23651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ECB52F-DE72-4A39-99F1-3BBCFA23651C}" type="slidenum">
              <a:rPr lang="zh-CN" altLang="en-US" smtClean="0"/>
              <a:pPr>
                <a:defRPr/>
              </a:pPr>
              <a:t>25</a:t>
            </a:fld>
            <a:endParaRPr lang="en-US" altLang="zh-CN"/>
          </a:p>
        </p:txBody>
      </p:sp>
    </p:spTree>
    <p:extLst>
      <p:ext uri="{BB962C8B-B14F-4D97-AF65-F5344CB8AC3E}">
        <p14:creationId xmlns:p14="http://schemas.microsoft.com/office/powerpoint/2010/main" val="3328040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072664" cy="1124744"/>
          </a:xfrm>
          <a:prstGeom prst="rect">
            <a:avLst/>
          </a:prstGeom>
        </p:spPr>
      </p:pic>
      <p:pic>
        <p:nvPicPr>
          <p:cNvPr id="2" name="图片 1"/>
          <p:cNvPicPr>
            <a:picLocks/>
          </p:cNvPicPr>
          <p:nvPr userDrawn="1"/>
        </p:nvPicPr>
        <p:blipFill>
          <a:blip r:embed="rId3"/>
          <a:stretch>
            <a:fillRect/>
          </a:stretch>
        </p:blipFill>
        <p:spPr>
          <a:xfrm>
            <a:off x="-1" y="203200"/>
            <a:ext cx="12192001" cy="615440"/>
          </a:xfrm>
          <a:prstGeom prst="rect">
            <a:avLst/>
          </a:prstGeom>
        </p:spPr>
      </p:pic>
      <p:pic>
        <p:nvPicPr>
          <p:cNvPr id="5" name="图片 4"/>
          <p:cNvPicPr>
            <a:picLocks noChangeAspect="1"/>
          </p:cNvPicPr>
          <p:nvPr userDrawn="1"/>
        </p:nvPicPr>
        <p:blipFill>
          <a:blip r:embed="rId4"/>
          <a:stretch>
            <a:fillRect/>
          </a:stretch>
        </p:blipFill>
        <p:spPr>
          <a:xfrm>
            <a:off x="3895644" y="1696988"/>
            <a:ext cx="4400710" cy="4032448"/>
          </a:xfrm>
          <a:prstGeom prst="rect">
            <a:avLst/>
          </a:prstGeom>
        </p:spPr>
      </p:pic>
    </p:spTree>
    <p:extLst>
      <p:ext uri="{BB962C8B-B14F-4D97-AF65-F5344CB8AC3E}">
        <p14:creationId xmlns:p14="http://schemas.microsoft.com/office/powerpoint/2010/main" val="240969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3780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327915" y="83820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20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7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92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339851"/>
            <a:ext cx="10972800" cy="4854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54035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29666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71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8"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64428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4"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1572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3"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64893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17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11383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50198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33985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020084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3338"/>
            <a:ext cx="2743200" cy="6227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3338"/>
            <a:ext cx="8026400" cy="6227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9658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2581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577723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136512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69665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449787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91694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984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037870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925341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543109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843132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577412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80688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85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3344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67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7950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39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8738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gi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8.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5"/>
          <a:stretch>
            <a:fillRect/>
          </a:stretch>
        </p:blipFill>
        <p:spPr>
          <a:xfrm>
            <a:off x="2351585" y="1124744"/>
            <a:ext cx="3931750" cy="4248472"/>
          </a:xfrm>
          <a:prstGeom prst="rect">
            <a:avLst/>
          </a:prstGeom>
        </p:spPr>
      </p:pic>
      <p:pic>
        <p:nvPicPr>
          <p:cNvPr id="3" name="图片 2"/>
          <p:cNvPicPr>
            <a:picLocks noChangeAspect="1"/>
          </p:cNvPicPr>
          <p:nvPr userDrawn="1"/>
        </p:nvPicPr>
        <p:blipFill>
          <a:blip r:embed="rId16"/>
          <a:stretch>
            <a:fillRect/>
          </a:stretch>
        </p:blipFill>
        <p:spPr>
          <a:xfrm>
            <a:off x="4061774" y="1772816"/>
            <a:ext cx="4068452" cy="3384376"/>
          </a:xfrm>
          <a:prstGeom prst="rect">
            <a:avLst/>
          </a:prstGeom>
        </p:spPr>
      </p:pic>
      <p:pic>
        <p:nvPicPr>
          <p:cNvPr id="5" name="图片 4">
            <a:extLst>
              <a:ext uri="{FF2B5EF4-FFF2-40B4-BE49-F238E27FC236}">
                <a16:creationId xmlns:a16="http://schemas.microsoft.com/office/drawing/2014/main" id="{CFA6FEB1-AFB2-44FA-B3D4-8201F35BCC0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pic>
        <p:nvPicPr>
          <p:cNvPr id="6" name="图片 5"/>
          <p:cNvPicPr>
            <a:picLocks noChangeAspect="1"/>
          </p:cNvPicPr>
          <p:nvPr userDrawn="1"/>
        </p:nvPicPr>
        <p:blipFill>
          <a:blip r:embed="rId18"/>
          <a:stretch>
            <a:fillRect/>
          </a:stretch>
        </p:blipFill>
        <p:spPr>
          <a:xfrm>
            <a:off x="3895644" y="1696988"/>
            <a:ext cx="4400710" cy="4032448"/>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 id="2147483922"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stretch>
            <a:fillRect/>
          </a:stretch>
        </p:blipFill>
        <p:spPr>
          <a:xfrm>
            <a:off x="0" y="1955786"/>
            <a:ext cx="12192000" cy="2946428"/>
          </a:xfrm>
          <a:prstGeom prst="rect">
            <a:avLst/>
          </a:prstGeom>
        </p:spPr>
      </p:pic>
    </p:spTree>
    <p:extLst>
      <p:ext uri="{BB962C8B-B14F-4D97-AF65-F5344CB8AC3E}">
        <p14:creationId xmlns:p14="http://schemas.microsoft.com/office/powerpoint/2010/main" val="950589587"/>
      </p:ext>
    </p:extLst>
  </p:cSld>
  <p:clrMap bg1="lt1" tx1="dk1" bg2="lt2" tx2="dk2" accent1="accent1" accent2="accent2" accent3="accent3" accent4="accent4" accent5="accent5" accent6="accent6" hlink="hlink" folHlink="folHlink"/>
  <p:sldLayoutIdLst>
    <p:sldLayoutId id="2147483921"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p3"/><Relationship Id="rId1" Type="http://schemas.microsoft.com/office/2007/relationships/media" Target="../media/media24.mp3"/><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07368" y="180221"/>
            <a:ext cx="5400600"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华文行楷" panose="02010800040101010101" pitchFamily="2" charset="-122"/>
              </a:rPr>
              <a:t>An Introduction to Database System</a:t>
            </a:r>
            <a:endParaRPr lang="zh-CN" altLang="en-US" sz="2400" b="1" dirty="0">
              <a:solidFill>
                <a:schemeClr val="bg1"/>
              </a:solidFill>
              <a:latin typeface="Times New Roman" panose="02020603050405020304" pitchFamily="18" charset="0"/>
              <a:ea typeface="华文行楷" panose="02010800040101010101" pitchFamily="2" charset="-122"/>
            </a:endParaRPr>
          </a:p>
        </p:txBody>
      </p:sp>
      <p:sp>
        <p:nvSpPr>
          <p:cNvPr id="15" name="TextBox 2">
            <a:extLst>
              <a:ext uri="{FF2B5EF4-FFF2-40B4-BE49-F238E27FC236}">
                <a16:creationId xmlns:a16="http://schemas.microsoft.com/office/drawing/2014/main" id="{A375180A-9AB0-422C-82C3-1ACB04171484}"/>
              </a:ext>
            </a:extLst>
          </p:cNvPr>
          <p:cNvSpPr txBox="1"/>
          <p:nvPr/>
        </p:nvSpPr>
        <p:spPr>
          <a:xfrm>
            <a:off x="2244870" y="2826018"/>
            <a:ext cx="3528392" cy="707886"/>
          </a:xfrm>
          <a:prstGeom prst="rect">
            <a:avLst/>
          </a:prstGeom>
          <a:noFill/>
        </p:spPr>
        <p:txBody>
          <a:bodyPr wrap="square" rtlCol="0">
            <a:spAutoFit/>
          </a:bodyPr>
          <a:lstStyle/>
          <a:p>
            <a:r>
              <a:rPr lang="en-US" altLang="zh-CN" sz="4000" b="1" dirty="0" smtClean="0">
                <a:solidFill>
                  <a:schemeClr val="bg1"/>
                </a:solidFill>
                <a:latin typeface="Times New Roman" panose="02020603050405020304" pitchFamily="18" charset="0"/>
                <a:ea typeface="华文中宋" panose="02010600040101010101" pitchFamily="2" charset="-122"/>
              </a:rPr>
              <a:t>3.3  </a:t>
            </a:r>
            <a:r>
              <a:rPr lang="zh-CN" altLang="en-US" sz="4000" b="1" dirty="0" smtClean="0">
                <a:solidFill>
                  <a:schemeClr val="bg1"/>
                </a:solidFill>
                <a:latin typeface="Times New Roman" panose="02020603050405020304" pitchFamily="18" charset="0"/>
                <a:ea typeface="华文中宋" panose="02010600040101010101" pitchFamily="2" charset="-122"/>
              </a:rPr>
              <a:t>数据定义</a:t>
            </a:r>
            <a:endParaRPr lang="zh-CN" altLang="en-US" sz="4000" b="1" dirty="0">
              <a:solidFill>
                <a:schemeClr val="bg1"/>
              </a:solidFill>
              <a:latin typeface="Times New Roman" panose="02020603050405020304" pitchFamily="18" charset="0"/>
              <a:ea typeface="华文中宋" panose="0201060004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792680"/>
            <a:ext cx="10058400" cy="804672"/>
          </a:xfrm>
          <a:prstGeom prst="rect">
            <a:avLst/>
          </a:prstGeom>
        </p:spPr>
      </p:pic>
      <p:pic>
        <p:nvPicPr>
          <p:cNvPr id="2" name="Voic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6768" y="3330704"/>
            <a:ext cx="406400" cy="406400"/>
          </a:xfrm>
          <a:prstGeom prst="rect">
            <a:avLst/>
          </a:prstGeom>
        </p:spPr>
      </p:pic>
    </p:spTree>
    <p:extLst>
      <p:ext uri="{BB962C8B-B14F-4D97-AF65-F5344CB8AC3E}">
        <p14:creationId xmlns:p14="http://schemas.microsoft.com/office/powerpoint/2010/main" val="3213568514"/>
      </p:ext>
    </p:extLst>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16" fill="hold"/>
                                        <p:tgtEl>
                                          <p:spTgt spid="2"/>
                                        </p:tgtEl>
                                      </p:cBhvr>
                                    </p:cmd>
                                  </p:childTnLst>
                                </p:cTn>
                              </p:par>
                              <p:par>
                                <p:cTn id="7" presetID="3" presetClass="emph" presetSubtype="2" fill="hold" grpId="0" nodeType="withEffect">
                                  <p:stCondLst>
                                    <p:cond delay="0"/>
                                  </p:stCondLst>
                                  <p:childTnLst>
                                    <p:animClr clrSpc="rgb" dir="cw">
                                      <p:cBhvr override="childStyle">
                                        <p:cTn id="8" dur="2000" fill="hold"/>
                                        <p:tgtEl>
                                          <p:spTgt spid="9"/>
                                        </p:tgtEl>
                                        <p:attrNameLst>
                                          <p:attrName>style.color</p:attrName>
                                        </p:attrNameLst>
                                      </p:cBhvr>
                                      <p:to>
                                        <a:srgbClr val="006DBE"/>
                                      </p:to>
                                    </p:animClr>
                                  </p:childTnLst>
                                </p:cTn>
                              </p:par>
                              <p:par>
                                <p:cTn id="9" presetID="10" presetClass="entr" presetSubtype="0" fill="hold" grpId="0" nodeType="withEffect">
                                  <p:stCondLst>
                                    <p:cond delay="0"/>
                                  </p:stCondLst>
                                  <p:iterate type="lt">
                                    <p:tmPct val="43750"/>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基本表的定义、删除与修改</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定义基本表</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a:t>
            </a:r>
            <a:r>
              <a:rPr lang="zh-CN" altLang="en-US" sz="2000" dirty="0" smtClean="0">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a:latin typeface="Times New Roman" panose="02020603050405020304" pitchFamily="18" charset="0"/>
              </a:rPr>
              <a:t>建立“学生”表</a:t>
            </a:r>
            <a:r>
              <a:rPr lang="en-US" altLang="zh-CN" sz="2000" dirty="0">
                <a:latin typeface="Times New Roman" panose="02020603050405020304" pitchFamily="18" charset="0"/>
              </a:rPr>
              <a:t>Student</a:t>
            </a:r>
            <a:r>
              <a:rPr lang="zh-CN" altLang="en-US" sz="2000" dirty="0">
                <a:latin typeface="Times New Roman" panose="02020603050405020304" pitchFamily="18" charset="0"/>
              </a:rPr>
              <a:t>。学号是主码，姓名取值唯一。</a:t>
            </a:r>
          </a:p>
        </p:txBody>
      </p:sp>
      <p:sp>
        <p:nvSpPr>
          <p:cNvPr id="9" name="Text Box 1052"/>
          <p:cNvSpPr txBox="1">
            <a:spLocks noChangeArrowheads="1"/>
          </p:cNvSpPr>
          <p:nvPr/>
        </p:nvSpPr>
        <p:spPr bwMode="auto">
          <a:xfrm>
            <a:off x="2207568" y="1855277"/>
            <a:ext cx="9145016"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CREATE TABLE Student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Sno</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CHAR(9) PRIMARY KEY,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Sname</a:t>
            </a:r>
            <a:r>
              <a:rPr lang="en-US" altLang="zh-CN" sz="2000" dirty="0">
                <a:latin typeface="Times New Roman" panose="02020603050405020304" pitchFamily="18" charset="0"/>
              </a:rPr>
              <a:t> CHAR(20) UNIQUE, </a:t>
            </a:r>
            <a:endParaRPr lang="en-US" altLang="zh-CN" sz="2000" dirty="0" smtClean="0">
              <a:solidFill>
                <a:srgbClr val="00B050"/>
              </a:solidFill>
              <a:latin typeface="Times New Roman" panose="02020603050405020304" pitchFamily="18" charset="0"/>
            </a:endParaRPr>
          </a:p>
          <a:p>
            <a:pPr marL="0" indent="0" eaLnBrk="1" hangingPunct="1">
              <a:spcBef>
                <a:spcPct val="50000"/>
              </a:spcBef>
              <a:buSzTx/>
              <a:buNone/>
            </a:pP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Ssex</a:t>
            </a:r>
            <a:r>
              <a:rPr lang="en-US" altLang="zh-CN" sz="2000" dirty="0" smtClean="0">
                <a:latin typeface="Times New Roman" panose="02020603050405020304" pitchFamily="18" charset="0"/>
              </a:rPr>
              <a:t>    CHAR(2),</a:t>
            </a:r>
          </a:p>
          <a:p>
            <a:pPr marL="0" indent="0" eaLnBrk="1" hangingPunct="1">
              <a:spcBef>
                <a:spcPct val="50000"/>
              </a:spcBef>
              <a:buSzTx/>
              <a:buNone/>
            </a:pP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Sage   SMALLINT,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Sdept</a:t>
            </a:r>
            <a:r>
              <a:rPr lang="en-US" altLang="zh-CN" sz="2000" dirty="0">
                <a:latin typeface="Times New Roman" panose="02020603050405020304" pitchFamily="18" charset="0"/>
              </a:rPr>
              <a:t>  CHAR(20)</a:t>
            </a:r>
          </a:p>
          <a:p>
            <a:pPr marL="0" indent="0" eaLnBrk="1" hangingPunct="1">
              <a:spcBef>
                <a:spcPct val="50000"/>
              </a:spcBef>
              <a:buSzTx/>
              <a:buNone/>
            </a:pPr>
            <a:r>
              <a:rPr lang="en-US" altLang="zh-CN" sz="2000" dirty="0">
                <a:latin typeface="Times New Roman" panose="02020603050405020304" pitchFamily="18" charset="0"/>
              </a:rPr>
              <a:t>      ); </a:t>
            </a:r>
          </a:p>
        </p:txBody>
      </p:sp>
      <p:sp>
        <p:nvSpPr>
          <p:cNvPr id="10" name="Text Box 1052"/>
          <p:cNvSpPr txBox="1">
            <a:spLocks noChangeArrowheads="1"/>
          </p:cNvSpPr>
          <p:nvPr/>
        </p:nvSpPr>
        <p:spPr bwMode="auto">
          <a:xfrm>
            <a:off x="2207568" y="1855277"/>
            <a:ext cx="9145016" cy="3170099"/>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CREATE TABLE Student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Sno</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CHAR(9)</a:t>
            </a:r>
            <a:r>
              <a:rPr lang="en-US" altLang="zh-CN" sz="2000" dirty="0">
                <a:solidFill>
                  <a:srgbClr val="0071C1"/>
                </a:solidFill>
                <a:latin typeface="Times New Roman" panose="02020603050405020304" pitchFamily="18" charset="0"/>
              </a:rPr>
              <a:t> PRIMARY KEY</a:t>
            </a:r>
            <a:r>
              <a:rPr lang="en-US" altLang="zh-CN" sz="2000" dirty="0">
                <a:latin typeface="Times New Roman" panose="02020603050405020304" pitchFamily="18" charset="0"/>
              </a:rPr>
              <a:t>,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Sname</a:t>
            </a:r>
            <a:r>
              <a:rPr lang="en-US" altLang="zh-CN" sz="2000" dirty="0">
                <a:latin typeface="Times New Roman" panose="02020603050405020304" pitchFamily="18" charset="0"/>
              </a:rPr>
              <a:t> CHAR(20) UNIQUE, </a:t>
            </a:r>
            <a:endParaRPr lang="en-US" altLang="zh-CN" sz="2000" dirty="0" smtClean="0">
              <a:solidFill>
                <a:srgbClr val="00B050"/>
              </a:solidFill>
              <a:latin typeface="Times New Roman" panose="02020603050405020304" pitchFamily="18" charset="0"/>
            </a:endParaRPr>
          </a:p>
          <a:p>
            <a:pPr marL="0" indent="0" eaLnBrk="1" hangingPunct="1">
              <a:spcBef>
                <a:spcPct val="50000"/>
              </a:spcBef>
              <a:buSzTx/>
              <a:buNone/>
            </a:pP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Ssex</a:t>
            </a:r>
            <a:r>
              <a:rPr lang="en-US" altLang="zh-CN" sz="2000" dirty="0" smtClean="0">
                <a:latin typeface="Times New Roman" panose="02020603050405020304" pitchFamily="18" charset="0"/>
              </a:rPr>
              <a:t>    CHAR(2),</a:t>
            </a:r>
          </a:p>
          <a:p>
            <a:pPr marL="0" indent="0" eaLnBrk="1" hangingPunct="1">
              <a:spcBef>
                <a:spcPct val="50000"/>
              </a:spcBef>
              <a:buSzTx/>
              <a:buNone/>
            </a:pP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Sage   SMALLINT,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Sdept</a:t>
            </a:r>
            <a:r>
              <a:rPr lang="en-US" altLang="zh-CN" sz="2000" dirty="0">
                <a:latin typeface="Times New Roman" panose="02020603050405020304" pitchFamily="18" charset="0"/>
              </a:rPr>
              <a:t>  CHAR(20)</a:t>
            </a:r>
          </a:p>
          <a:p>
            <a:pPr marL="0" indent="0" eaLnBrk="1" hangingPunct="1">
              <a:spcBef>
                <a:spcPct val="50000"/>
              </a:spcBef>
              <a:buSzTx/>
              <a:buNone/>
            </a:pPr>
            <a:r>
              <a:rPr lang="en-US" altLang="zh-CN" sz="2000" dirty="0">
                <a:latin typeface="Times New Roman" panose="02020603050405020304" pitchFamily="18" charset="0"/>
              </a:rPr>
              <a:t>      ); </a:t>
            </a:r>
          </a:p>
        </p:txBody>
      </p:sp>
      <p:sp>
        <p:nvSpPr>
          <p:cNvPr id="13" name="Text Box 1054">
            <a:extLst>
              <a:ext uri="{FF2B5EF4-FFF2-40B4-BE49-F238E27FC236}">
                <a16:creationId xmlns:a16="http://schemas.microsoft.com/office/drawing/2014/main" id="{A3414EA6-AF41-4767-B4FF-28CC6CB0FA83}"/>
              </a:ext>
            </a:extLst>
          </p:cNvPr>
          <p:cNvSpPr txBox="1">
            <a:spLocks noChangeArrowheads="1"/>
          </p:cNvSpPr>
          <p:nvPr/>
        </p:nvSpPr>
        <p:spPr bwMode="auto">
          <a:xfrm>
            <a:off x="6816080" y="2348880"/>
            <a:ext cx="24122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列级完整性约束</a:t>
            </a:r>
            <a:r>
              <a:rPr lang="zh-CN" altLang="en-US" sz="1800" dirty="0" smtClean="0">
                <a:solidFill>
                  <a:srgbClr val="FF0000"/>
                </a:solidFill>
                <a:latin typeface="Times New Roman" panose="02020603050405020304" pitchFamily="18" charset="0"/>
              </a:rPr>
              <a:t>条件</a:t>
            </a:r>
            <a:endParaRPr lang="zh-CN" altLang="en-US" sz="1800" dirty="0">
              <a:solidFill>
                <a:srgbClr val="FF0000"/>
              </a:solidFill>
              <a:latin typeface="Times New Roman" panose="02020603050405020304" pitchFamily="18" charset="0"/>
            </a:endParaRPr>
          </a:p>
        </p:txBody>
      </p:sp>
      <p:pic>
        <p:nvPicPr>
          <p:cNvPr id="6" name="Voic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0744" y="3453026"/>
            <a:ext cx="406400" cy="406400"/>
          </a:xfrm>
          <a:prstGeom prst="rect">
            <a:avLst/>
          </a:prstGeom>
        </p:spPr>
      </p:pic>
      <p:sp>
        <p:nvSpPr>
          <p:cNvPr id="14" name="Text Box 1052"/>
          <p:cNvSpPr txBox="1">
            <a:spLocks noChangeArrowheads="1"/>
          </p:cNvSpPr>
          <p:nvPr/>
        </p:nvSpPr>
        <p:spPr bwMode="auto">
          <a:xfrm>
            <a:off x="2207568" y="1855277"/>
            <a:ext cx="9145016" cy="3170099"/>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CREATE TABLE Student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Sno</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CHAR(9)</a:t>
            </a:r>
            <a:r>
              <a:rPr lang="en-US" altLang="zh-CN" sz="2000" dirty="0">
                <a:solidFill>
                  <a:srgbClr val="0071C1"/>
                </a:solidFill>
                <a:latin typeface="Times New Roman" panose="02020603050405020304" pitchFamily="18" charset="0"/>
              </a:rPr>
              <a:t> </a:t>
            </a:r>
            <a:r>
              <a:rPr lang="en-US" altLang="zh-CN" sz="2000" dirty="0">
                <a:latin typeface="Times New Roman" panose="02020603050405020304" pitchFamily="18" charset="0"/>
              </a:rPr>
              <a:t>PRIMARY KEY,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Sname</a:t>
            </a:r>
            <a:r>
              <a:rPr lang="en-US" altLang="zh-CN" sz="2000" dirty="0">
                <a:latin typeface="Times New Roman" panose="02020603050405020304" pitchFamily="18" charset="0"/>
              </a:rPr>
              <a:t> CHAR(20) </a:t>
            </a:r>
            <a:r>
              <a:rPr lang="en-US" altLang="zh-CN" sz="2000" dirty="0">
                <a:solidFill>
                  <a:srgbClr val="0071C1"/>
                </a:solidFill>
                <a:latin typeface="Times New Roman" panose="02020603050405020304" pitchFamily="18" charset="0"/>
              </a:rPr>
              <a:t>UNIQUE</a:t>
            </a:r>
            <a:r>
              <a:rPr lang="en-US" altLang="zh-CN" sz="2000" dirty="0">
                <a:latin typeface="Times New Roman" panose="02020603050405020304" pitchFamily="18" charset="0"/>
              </a:rPr>
              <a:t>, </a:t>
            </a:r>
            <a:endParaRPr lang="en-US" altLang="zh-CN" sz="2000" dirty="0" smtClean="0">
              <a:solidFill>
                <a:srgbClr val="00B050"/>
              </a:solidFill>
              <a:latin typeface="Times New Roman" panose="02020603050405020304" pitchFamily="18" charset="0"/>
            </a:endParaRPr>
          </a:p>
          <a:p>
            <a:pPr marL="0" indent="0" eaLnBrk="1" hangingPunct="1">
              <a:spcBef>
                <a:spcPct val="50000"/>
              </a:spcBef>
              <a:buSzTx/>
              <a:buNone/>
            </a:pP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Ssex</a:t>
            </a:r>
            <a:r>
              <a:rPr lang="en-US" altLang="zh-CN" sz="2000" dirty="0" smtClean="0">
                <a:latin typeface="Times New Roman" panose="02020603050405020304" pitchFamily="18" charset="0"/>
              </a:rPr>
              <a:t>    CHAR(2),</a:t>
            </a:r>
          </a:p>
          <a:p>
            <a:pPr marL="0" indent="0" eaLnBrk="1" hangingPunct="1">
              <a:spcBef>
                <a:spcPct val="50000"/>
              </a:spcBef>
              <a:buSzTx/>
              <a:buNone/>
            </a:pP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Sage   SMALLINT,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Sdept</a:t>
            </a:r>
            <a:r>
              <a:rPr lang="en-US" altLang="zh-CN" sz="2000" dirty="0">
                <a:latin typeface="Times New Roman" panose="02020603050405020304" pitchFamily="18" charset="0"/>
              </a:rPr>
              <a:t>  CHAR(20)</a:t>
            </a:r>
          </a:p>
          <a:p>
            <a:pPr marL="0" indent="0" eaLnBrk="1" hangingPunct="1">
              <a:spcBef>
                <a:spcPct val="50000"/>
              </a:spcBef>
              <a:buSzTx/>
              <a:buNone/>
            </a:pPr>
            <a:r>
              <a:rPr lang="en-US" altLang="zh-CN" sz="2000" dirty="0">
                <a:latin typeface="Times New Roman" panose="02020603050405020304" pitchFamily="18" charset="0"/>
              </a:rPr>
              <a:t>      ); </a:t>
            </a:r>
          </a:p>
        </p:txBody>
      </p:sp>
      <p:sp>
        <p:nvSpPr>
          <p:cNvPr id="16" name="Text Box 1054">
            <a:extLst>
              <a:ext uri="{FF2B5EF4-FFF2-40B4-BE49-F238E27FC236}">
                <a16:creationId xmlns:a16="http://schemas.microsoft.com/office/drawing/2014/main" id="{A3414EA6-AF41-4767-B4FF-28CC6CB0FA83}"/>
              </a:ext>
            </a:extLst>
          </p:cNvPr>
          <p:cNvSpPr txBox="1">
            <a:spLocks noChangeArrowheads="1"/>
          </p:cNvSpPr>
          <p:nvPr/>
        </p:nvSpPr>
        <p:spPr bwMode="auto">
          <a:xfrm>
            <a:off x="6600056" y="2755170"/>
            <a:ext cx="24122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姓名取值唯一</a:t>
            </a:r>
            <a:endParaRPr lang="zh-CN" altLang="en-US" sz="18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770492174"/>
      </p:ext>
    </p:extLst>
  </p:cSld>
  <p:clrMapOvr>
    <a:masterClrMapping/>
  </p:clrMapOvr>
  <mc:AlternateContent xmlns:mc="http://schemas.openxmlformats.org/markup-compatibility/2006">
    <mc:Choice xmlns:p14="http://schemas.microsoft.com/office/powerpoint/2010/main" Requires="p14">
      <p:transition p14:dur="10" advTm="28000"/>
    </mc:Choice>
    <mc:Fallback>
      <p:transition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409" fill="hold"/>
                                        <p:tgtEl>
                                          <p:spTgt spid="6"/>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22" presetClass="entr" presetSubtype="1" fill="hold" grpId="0" nodeType="withEffect">
                                  <p:stCondLst>
                                    <p:cond delay="78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200"/>
                                        <p:tgtEl>
                                          <p:spTgt spid="9"/>
                                        </p:tgtEl>
                                      </p:cBhvr>
                                    </p:animEffect>
                                  </p:childTnLst>
                                </p:cTn>
                              </p:par>
                              <p:par>
                                <p:cTn id="13" presetID="22" presetClass="entr" presetSubtype="1" fill="hold" grpId="0" nodeType="withEffect">
                                  <p:stCondLst>
                                    <p:cond delay="1000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400"/>
                                        <p:tgtEl>
                                          <p:spTgt spid="10"/>
                                        </p:tgtEl>
                                      </p:cBhvr>
                                    </p:animEffect>
                                  </p:childTnLst>
                                </p:cTn>
                              </p:par>
                              <p:par>
                                <p:cTn id="16" presetID="47" presetClass="entr" presetSubtype="0" fill="hold" grpId="0" nodeType="withEffect">
                                  <p:stCondLst>
                                    <p:cond delay="158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200"/>
                                        <p:tgtEl>
                                          <p:spTgt spid="13"/>
                                        </p:tgtEl>
                                      </p:cBhvr>
                                    </p:animEffect>
                                    <p:anim calcmode="lin" valueType="num">
                                      <p:cBhvr>
                                        <p:cTn id="19" dur="1200" fill="hold"/>
                                        <p:tgtEl>
                                          <p:spTgt spid="13"/>
                                        </p:tgtEl>
                                        <p:attrNameLst>
                                          <p:attrName>ppt_x</p:attrName>
                                        </p:attrNameLst>
                                      </p:cBhvr>
                                      <p:tavLst>
                                        <p:tav tm="0">
                                          <p:val>
                                            <p:strVal val="#ppt_x"/>
                                          </p:val>
                                        </p:tav>
                                        <p:tav tm="100000">
                                          <p:val>
                                            <p:strVal val="#ppt_x"/>
                                          </p:val>
                                        </p:tav>
                                      </p:tavLst>
                                    </p:anim>
                                    <p:anim calcmode="lin" valueType="num">
                                      <p:cBhvr>
                                        <p:cTn id="20" dur="1200" fill="hold"/>
                                        <p:tgtEl>
                                          <p:spTgt spid="13"/>
                                        </p:tgtEl>
                                        <p:attrNameLst>
                                          <p:attrName>ppt_y</p:attrName>
                                        </p:attrNameLst>
                                      </p:cBhvr>
                                      <p:tavLst>
                                        <p:tav tm="0">
                                          <p:val>
                                            <p:strVal val="#ppt_y-.1"/>
                                          </p:val>
                                        </p:tav>
                                        <p:tav tm="100000">
                                          <p:val>
                                            <p:strVal val="#ppt_y"/>
                                          </p:val>
                                        </p:tav>
                                      </p:tavLst>
                                    </p:anim>
                                  </p:childTnLst>
                                </p:cTn>
                              </p:par>
                              <p:par>
                                <p:cTn id="21" presetID="10" presetClass="exit" presetSubtype="0" fill="hold" grpId="1" nodeType="withEffect">
                                  <p:stCondLst>
                                    <p:cond delay="1950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22" presetClass="entr" presetSubtype="1" fill="hold" grpId="0" nodeType="withEffect">
                                  <p:stCondLst>
                                    <p:cond delay="1950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400"/>
                                        <p:tgtEl>
                                          <p:spTgt spid="14"/>
                                        </p:tgtEl>
                                      </p:cBhvr>
                                    </p:animEffect>
                                  </p:childTnLst>
                                </p:cTn>
                              </p:par>
                              <p:par>
                                <p:cTn id="27" presetID="47" presetClass="entr" presetSubtype="0" fill="hold" grpId="0" nodeType="withEffect">
                                  <p:stCondLst>
                                    <p:cond delay="235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200"/>
                                        <p:tgtEl>
                                          <p:spTgt spid="16"/>
                                        </p:tgtEl>
                                      </p:cBhvr>
                                    </p:animEffect>
                                    <p:anim calcmode="lin" valueType="num">
                                      <p:cBhvr>
                                        <p:cTn id="30" dur="1200" fill="hold"/>
                                        <p:tgtEl>
                                          <p:spTgt spid="16"/>
                                        </p:tgtEl>
                                        <p:attrNameLst>
                                          <p:attrName>ppt_x</p:attrName>
                                        </p:attrNameLst>
                                      </p:cBhvr>
                                      <p:tavLst>
                                        <p:tav tm="0">
                                          <p:val>
                                            <p:strVal val="#ppt_x"/>
                                          </p:val>
                                        </p:tav>
                                        <p:tav tm="100000">
                                          <p:val>
                                            <p:strVal val="#ppt_x"/>
                                          </p:val>
                                        </p:tav>
                                      </p:tavLst>
                                    </p:anim>
                                    <p:anim calcmode="lin" valueType="num">
                                      <p:cBhvr>
                                        <p:cTn id="31" dur="1200" fill="hold"/>
                                        <p:tgtEl>
                                          <p:spTgt spid="16"/>
                                        </p:tgtEl>
                                        <p:attrNameLst>
                                          <p:attrName>ppt_y</p:attrName>
                                        </p:attrNameLst>
                                      </p:cBhvr>
                                      <p:tavLst>
                                        <p:tav tm="0">
                                          <p:val>
                                            <p:strVal val="#ppt_y-.1"/>
                                          </p:val>
                                        </p:tav>
                                        <p:tav tm="100000">
                                          <p:val>
                                            <p:strVal val="#ppt_y"/>
                                          </p:val>
                                        </p:tav>
                                      </p:tavLst>
                                    </p:anim>
                                  </p:childTnLst>
                                </p:cTn>
                              </p:par>
                              <p:par>
                                <p:cTn id="32" presetID="10" presetClass="exit" presetSubtype="0" fill="hold" grpId="1" nodeType="withEffect">
                                  <p:stCondLst>
                                    <p:cond delay="2720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5" fill="hold" display="0">
                  <p:stCondLst>
                    <p:cond delay="indefinite"/>
                  </p:stCondLst>
                  <p:endCondLst>
                    <p:cond evt="onStopAudio" delay="0">
                      <p:tgtEl>
                        <p:sldTgt/>
                      </p:tgtEl>
                    </p:cond>
                  </p:endCondLst>
                </p:cTn>
                <p:tgtEl>
                  <p:spTgt spid="6"/>
                </p:tgtEl>
              </p:cMediaNode>
            </p:audio>
          </p:childTnLst>
        </p:cTn>
      </p:par>
    </p:tnLst>
    <p:bldLst>
      <p:bldP spid="12" grpId="0"/>
      <p:bldP spid="9" grpId="0"/>
      <p:bldP spid="10" grpId="0" animBg="1"/>
      <p:bldP spid="13" grpId="0"/>
      <p:bldP spid="13" grpId="1"/>
      <p:bldP spid="14" grpId="0" animBg="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基本表的定义、删除与修改</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定义基本表</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smtClean="0">
                <a:latin typeface="Times New Roman" panose="02020603050405020304" pitchFamily="18" charset="0"/>
              </a:rPr>
              <a:t>[</a:t>
            </a:r>
            <a:r>
              <a:rPr lang="zh-CN" altLang="en-US" sz="2000" dirty="0" smtClean="0">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建立</a:t>
            </a:r>
            <a:r>
              <a:rPr lang="zh-CN" altLang="en-US" sz="2000" dirty="0">
                <a:latin typeface="Times New Roman" panose="02020603050405020304" pitchFamily="18" charset="0"/>
              </a:rPr>
              <a:t>一个“课程”表</a:t>
            </a:r>
            <a:r>
              <a:rPr lang="en-US" altLang="zh-CN" sz="2000" dirty="0" smtClean="0">
                <a:latin typeface="Times New Roman" panose="02020603050405020304" pitchFamily="18" charset="0"/>
              </a:rPr>
              <a:t>Course</a:t>
            </a:r>
            <a:r>
              <a:rPr lang="zh-CN" altLang="en-US" sz="2000" dirty="0" smtClean="0">
                <a:latin typeface="Times New Roman" panose="02020603050405020304" pitchFamily="18" charset="0"/>
              </a:rPr>
              <a:t>。</a:t>
            </a:r>
            <a:endParaRPr lang="zh-CN" altLang="en-US" sz="2000" dirty="0">
              <a:latin typeface="Times New Roman" panose="02020603050405020304" pitchFamily="18" charset="0"/>
            </a:endParaRPr>
          </a:p>
        </p:txBody>
      </p:sp>
      <p:sp>
        <p:nvSpPr>
          <p:cNvPr id="9" name="Text Box 1052"/>
          <p:cNvSpPr txBox="1">
            <a:spLocks noChangeArrowheads="1"/>
          </p:cNvSpPr>
          <p:nvPr/>
        </p:nvSpPr>
        <p:spPr bwMode="auto">
          <a:xfrm>
            <a:off x="2207568" y="1855277"/>
            <a:ext cx="9145016"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CREATE TABLE  Course</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Cno</a:t>
            </a:r>
            <a:r>
              <a:rPr lang="en-US" altLang="zh-CN" sz="2000" dirty="0">
                <a:latin typeface="Times New Roman" panose="02020603050405020304" pitchFamily="18" charset="0"/>
              </a:rPr>
              <a:t>       CHAR(4) PRIMARY KEY,</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Cname</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CHAR(40),            </a:t>
            </a:r>
          </a:p>
          <a:p>
            <a:pPr marL="0" indent="0" eaLnBrk="1" hangingPunct="1">
              <a:spcBef>
                <a:spcPct val="50000"/>
              </a:spcBef>
              <a:buSzTx/>
              <a:buNone/>
            </a:pP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Cpno</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CHAR(4),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smtClean="0">
                <a:latin typeface="Times New Roman" panose="02020603050405020304" pitchFamily="18" charset="0"/>
              </a:rPr>
              <a:t>Ccredit</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SMALLINT</a:t>
            </a:r>
            <a:r>
              <a:rPr lang="zh-CN" altLang="en-US" sz="2000" dirty="0">
                <a:latin typeface="Times New Roman" panose="02020603050405020304" pitchFamily="18" charset="0"/>
              </a:rPr>
              <a:t>，</a:t>
            </a:r>
          </a:p>
          <a:p>
            <a:pPr marL="0" indent="0" eaLnBrk="1" hangingPunct="1">
              <a:spcBef>
                <a:spcPct val="50000"/>
              </a:spcBef>
              <a:buSzTx/>
              <a:buNone/>
            </a:pPr>
            <a:r>
              <a:rPr lang="zh-CN" altLang="en-US" sz="2000" dirty="0">
                <a:latin typeface="Times New Roman" panose="02020603050405020304" pitchFamily="18" charset="0"/>
              </a:rPr>
              <a:t>           </a:t>
            </a:r>
            <a:r>
              <a:rPr lang="en-US" altLang="zh-CN" sz="2000" dirty="0" smtClean="0">
                <a:latin typeface="Times New Roman" panose="02020603050405020304" pitchFamily="18" charset="0"/>
              </a:rPr>
              <a:t>FOREIGN </a:t>
            </a:r>
            <a:r>
              <a:rPr lang="en-US" altLang="zh-CN" sz="2000" dirty="0">
                <a:latin typeface="Times New Roman" panose="02020603050405020304" pitchFamily="18" charset="0"/>
              </a:rPr>
              <a:t>KEY (</a:t>
            </a:r>
            <a:r>
              <a:rPr lang="en-US" altLang="zh-CN" sz="2000" dirty="0" err="1">
                <a:latin typeface="Times New Roman" panose="02020603050405020304" pitchFamily="18" charset="0"/>
              </a:rPr>
              <a:t>Cpno</a:t>
            </a:r>
            <a:r>
              <a:rPr lang="en-US" altLang="zh-CN" sz="2000" dirty="0">
                <a:latin typeface="Times New Roman" panose="02020603050405020304" pitchFamily="18" charset="0"/>
              </a:rPr>
              <a:t>) REFERENCES  Course(</a:t>
            </a:r>
            <a:r>
              <a:rPr lang="en-US" altLang="zh-CN" sz="2000" dirty="0" err="1">
                <a:latin typeface="Times New Roman" panose="02020603050405020304" pitchFamily="18" charset="0"/>
              </a:rPr>
              <a:t>Cno</a:t>
            </a:r>
            <a:r>
              <a:rPr lang="en-US" altLang="zh-CN" sz="2000" dirty="0">
                <a:latin typeface="Times New Roman" panose="02020603050405020304" pitchFamily="18" charset="0"/>
              </a:rPr>
              <a:t>) </a:t>
            </a:r>
          </a:p>
          <a:p>
            <a:pPr marL="0" indent="0" eaLnBrk="1" hangingPunct="1">
              <a:spcBef>
                <a:spcPct val="50000"/>
              </a:spcBef>
              <a:buSzTx/>
              <a:buNone/>
            </a:pPr>
            <a:r>
              <a:rPr lang="en-US" altLang="zh-CN" sz="2000" dirty="0">
                <a:latin typeface="Times New Roman" panose="02020603050405020304" pitchFamily="18" charset="0"/>
              </a:rPr>
              <a:t>          ); </a:t>
            </a:r>
          </a:p>
        </p:txBody>
      </p:sp>
      <p:pic>
        <p:nvPicPr>
          <p:cNvPr id="4" name="Voic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8776" y="3362752"/>
            <a:ext cx="406400" cy="406400"/>
          </a:xfrm>
          <a:prstGeom prst="rect">
            <a:avLst/>
          </a:prstGeom>
        </p:spPr>
      </p:pic>
      <p:sp>
        <p:nvSpPr>
          <p:cNvPr id="15" name="Text Box 1052"/>
          <p:cNvSpPr txBox="1">
            <a:spLocks noChangeArrowheads="1"/>
          </p:cNvSpPr>
          <p:nvPr/>
        </p:nvSpPr>
        <p:spPr bwMode="auto">
          <a:xfrm>
            <a:off x="2207568" y="1855277"/>
            <a:ext cx="9145016" cy="3170099"/>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CREATE TABLE  Course</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Cno</a:t>
            </a:r>
            <a:r>
              <a:rPr lang="en-US" altLang="zh-CN" sz="2000" dirty="0">
                <a:latin typeface="Times New Roman" panose="02020603050405020304" pitchFamily="18" charset="0"/>
              </a:rPr>
              <a:t>       CHAR(4) PRIMARY KEY,</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Cname</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CHAR(40),            </a:t>
            </a:r>
          </a:p>
          <a:p>
            <a:pPr marL="0" indent="0" eaLnBrk="1" hangingPunct="1">
              <a:spcBef>
                <a:spcPct val="50000"/>
              </a:spcBef>
              <a:buSzTx/>
              <a:buNone/>
            </a:pPr>
            <a:r>
              <a:rPr lang="en-US" altLang="zh-CN" sz="2000" dirty="0" smtClean="0">
                <a:latin typeface="Times New Roman" panose="02020603050405020304" pitchFamily="18" charset="0"/>
              </a:rPr>
              <a:t>           </a:t>
            </a:r>
            <a:r>
              <a:rPr lang="en-US" altLang="zh-CN" sz="2000" dirty="0" err="1" smtClean="0">
                <a:latin typeface="Times New Roman" panose="02020603050405020304" pitchFamily="18" charset="0"/>
              </a:rPr>
              <a:t>Cpno</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CHAR(4),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err="1" smtClean="0">
                <a:latin typeface="Times New Roman" panose="02020603050405020304" pitchFamily="18" charset="0"/>
              </a:rPr>
              <a:t>Ccredit</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SMALLINT</a:t>
            </a:r>
            <a:r>
              <a:rPr lang="zh-CN" altLang="en-US" sz="2000" dirty="0">
                <a:latin typeface="Times New Roman" panose="02020603050405020304" pitchFamily="18" charset="0"/>
              </a:rPr>
              <a:t>，</a:t>
            </a:r>
          </a:p>
          <a:p>
            <a:pPr marL="0" indent="0" eaLnBrk="1" hangingPunct="1">
              <a:spcBef>
                <a:spcPct val="50000"/>
              </a:spcBef>
              <a:buSzTx/>
              <a:buNone/>
            </a:pPr>
            <a:r>
              <a:rPr lang="zh-CN" altLang="en-US" sz="2000" dirty="0">
                <a:latin typeface="Times New Roman" panose="02020603050405020304" pitchFamily="18" charset="0"/>
              </a:rPr>
              <a:t>           </a:t>
            </a:r>
            <a:r>
              <a:rPr lang="en-US" altLang="zh-CN" sz="2000" dirty="0" smtClean="0">
                <a:solidFill>
                  <a:srgbClr val="0071C1"/>
                </a:solidFill>
                <a:latin typeface="Times New Roman" panose="02020603050405020304" pitchFamily="18" charset="0"/>
              </a:rPr>
              <a:t>FOREIGN </a:t>
            </a:r>
            <a:r>
              <a:rPr lang="en-US" altLang="zh-CN" sz="2000" dirty="0">
                <a:solidFill>
                  <a:srgbClr val="0071C1"/>
                </a:solidFill>
                <a:latin typeface="Times New Roman" panose="02020603050405020304" pitchFamily="18" charset="0"/>
              </a:rPr>
              <a:t>KEY (</a:t>
            </a:r>
            <a:r>
              <a:rPr lang="en-US" altLang="zh-CN" sz="2000" dirty="0" err="1">
                <a:solidFill>
                  <a:srgbClr val="0071C1"/>
                </a:solidFill>
                <a:latin typeface="Times New Roman" panose="02020603050405020304" pitchFamily="18" charset="0"/>
              </a:rPr>
              <a:t>Cpno</a:t>
            </a:r>
            <a:r>
              <a:rPr lang="en-US" altLang="zh-CN" sz="2000" dirty="0">
                <a:solidFill>
                  <a:srgbClr val="0071C1"/>
                </a:solidFill>
                <a:latin typeface="Times New Roman" panose="02020603050405020304" pitchFamily="18" charset="0"/>
              </a:rPr>
              <a:t>) REFERENCES  Course(</a:t>
            </a:r>
            <a:r>
              <a:rPr lang="en-US" altLang="zh-CN" sz="2000" dirty="0" err="1">
                <a:solidFill>
                  <a:srgbClr val="0071C1"/>
                </a:solidFill>
                <a:latin typeface="Times New Roman" panose="02020603050405020304" pitchFamily="18" charset="0"/>
              </a:rPr>
              <a:t>Cno</a:t>
            </a:r>
            <a:r>
              <a:rPr lang="en-US" altLang="zh-CN" sz="2000" dirty="0">
                <a:solidFill>
                  <a:srgbClr val="0071C1"/>
                </a:solidFill>
                <a:latin typeface="Times New Roman" panose="02020603050405020304" pitchFamily="18" charset="0"/>
              </a:rPr>
              <a:t>) </a:t>
            </a:r>
          </a:p>
          <a:p>
            <a:pPr marL="0" indent="0" eaLnBrk="1" hangingPunct="1">
              <a:spcBef>
                <a:spcPct val="50000"/>
              </a:spcBef>
              <a:buSzTx/>
              <a:buNone/>
            </a:pPr>
            <a:r>
              <a:rPr lang="en-US" altLang="zh-CN" sz="2000" dirty="0">
                <a:latin typeface="Times New Roman" panose="02020603050405020304" pitchFamily="18" charset="0"/>
              </a:rPr>
              <a:t>          ); </a:t>
            </a:r>
          </a:p>
        </p:txBody>
      </p:sp>
      <p:sp>
        <p:nvSpPr>
          <p:cNvPr id="13" name="Text Box 1054">
            <a:extLst>
              <a:ext uri="{FF2B5EF4-FFF2-40B4-BE49-F238E27FC236}">
                <a16:creationId xmlns:a16="http://schemas.microsoft.com/office/drawing/2014/main" id="{A3414EA6-AF41-4767-B4FF-28CC6CB0FA83}"/>
              </a:ext>
            </a:extLst>
          </p:cNvPr>
          <p:cNvSpPr txBox="1">
            <a:spLocks noChangeArrowheads="1"/>
          </p:cNvSpPr>
          <p:nvPr/>
        </p:nvSpPr>
        <p:spPr bwMode="auto">
          <a:xfrm>
            <a:off x="9328546" y="4149080"/>
            <a:ext cx="24122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rPr>
              <a:t>表</a:t>
            </a:r>
            <a:r>
              <a:rPr lang="zh-CN" altLang="en-US" sz="1800" dirty="0" smtClean="0">
                <a:solidFill>
                  <a:srgbClr val="FF0000"/>
                </a:solidFill>
                <a:latin typeface="Times New Roman" panose="02020603050405020304" pitchFamily="18" charset="0"/>
              </a:rPr>
              <a:t>级完整性约束条件</a:t>
            </a:r>
            <a:endParaRPr lang="zh-CN" altLang="en-US" sz="18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909507427"/>
      </p:ext>
    </p:extLst>
  </p:cSld>
  <p:clrMapOvr>
    <a:masterClrMapping/>
  </p:clrMapOvr>
  <mc:AlternateContent xmlns:mc="http://schemas.openxmlformats.org/markup-compatibility/2006">
    <mc:Choice xmlns:p14="http://schemas.microsoft.com/office/powerpoint/2010/main" Requires="p14">
      <p:transition p14:dur="10" advTm="18000"/>
    </mc:Choice>
    <mc:Fallback>
      <p:transition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057" fill="hold"/>
                                        <p:tgtEl>
                                          <p:spTgt spid="4"/>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22" presetClass="entr" presetSubtype="1" fill="hold" grpId="0" nodeType="withEffect">
                                  <p:stCondLst>
                                    <p:cond delay="57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200"/>
                                        <p:tgtEl>
                                          <p:spTgt spid="9"/>
                                        </p:tgtEl>
                                      </p:cBhvr>
                                    </p:animEffect>
                                  </p:childTnLst>
                                </p:cTn>
                              </p:par>
                              <p:par>
                                <p:cTn id="13" presetID="22" presetClass="entr" presetSubtype="1" fill="hold" grpId="0" nodeType="withEffect">
                                  <p:stCondLst>
                                    <p:cond delay="1330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2200"/>
                                        <p:tgtEl>
                                          <p:spTgt spid="15"/>
                                        </p:tgtEl>
                                      </p:cBhvr>
                                    </p:animEffect>
                                  </p:childTnLst>
                                </p:cTn>
                              </p:par>
                              <p:par>
                                <p:cTn id="16" presetID="47" presetClass="entr" presetSubtype="0" fill="hold" grpId="0" nodeType="withEffect">
                                  <p:stCondLst>
                                    <p:cond delay="152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200"/>
                                        <p:tgtEl>
                                          <p:spTgt spid="13"/>
                                        </p:tgtEl>
                                      </p:cBhvr>
                                    </p:animEffect>
                                    <p:anim calcmode="lin" valueType="num">
                                      <p:cBhvr>
                                        <p:cTn id="19" dur="1200" fill="hold"/>
                                        <p:tgtEl>
                                          <p:spTgt spid="13"/>
                                        </p:tgtEl>
                                        <p:attrNameLst>
                                          <p:attrName>ppt_x</p:attrName>
                                        </p:attrNameLst>
                                      </p:cBhvr>
                                      <p:tavLst>
                                        <p:tav tm="0">
                                          <p:val>
                                            <p:strVal val="#ppt_x"/>
                                          </p:val>
                                        </p:tav>
                                        <p:tav tm="100000">
                                          <p:val>
                                            <p:strVal val="#ppt_x"/>
                                          </p:val>
                                        </p:tav>
                                      </p:tavLst>
                                    </p:anim>
                                    <p:anim calcmode="lin" valueType="num">
                                      <p:cBhvr>
                                        <p:cTn id="20" dur="1200" fill="hold"/>
                                        <p:tgtEl>
                                          <p:spTgt spid="13"/>
                                        </p:tgtEl>
                                        <p:attrNameLst>
                                          <p:attrName>ppt_y</p:attrName>
                                        </p:attrNameLst>
                                      </p:cBhvr>
                                      <p:tavLst>
                                        <p:tav tm="0">
                                          <p:val>
                                            <p:strVal val="#ppt_y-.1"/>
                                          </p:val>
                                        </p:tav>
                                        <p:tav tm="100000">
                                          <p:val>
                                            <p:strVal val="#ppt_y"/>
                                          </p:val>
                                        </p:tav>
                                      </p:tavLst>
                                    </p:anim>
                                  </p:childTnLst>
                                </p:cTn>
                              </p:par>
                              <p:par>
                                <p:cTn id="21" presetID="10" presetClass="exit" presetSubtype="0" fill="hold" grpId="1" nodeType="withEffect">
                                  <p:stCondLst>
                                    <p:cond delay="1950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4" fill="hold" display="0">
                  <p:stCondLst>
                    <p:cond delay="indefinite"/>
                  </p:stCondLst>
                  <p:endCondLst>
                    <p:cond evt="onStopAudio" delay="0">
                      <p:tgtEl>
                        <p:sldTgt/>
                      </p:tgtEl>
                    </p:cond>
                  </p:endCondLst>
                </p:cTn>
                <p:tgtEl>
                  <p:spTgt spid="4"/>
                </p:tgtEl>
              </p:cMediaNode>
            </p:audio>
          </p:childTnLst>
        </p:cTn>
      </p:par>
    </p:tnLst>
    <p:bldLst>
      <p:bldP spid="12" grpId="0"/>
      <p:bldP spid="9" grpId="0"/>
      <p:bldP spid="15" grpId="0" animBg="1"/>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基本表的定义、删除与修改</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数据类型</a:t>
            </a:r>
          </a:p>
        </p:txBody>
      </p:sp>
      <p:sp>
        <p:nvSpPr>
          <p:cNvPr id="12" name="Text Box 1052"/>
          <p:cNvSpPr txBox="1">
            <a:spLocks noChangeArrowheads="1"/>
          </p:cNvSpPr>
          <p:nvPr/>
        </p:nvSpPr>
        <p:spPr bwMode="auto">
          <a:xfrm>
            <a:off x="1631504" y="1412776"/>
            <a:ext cx="9145016"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SQL</a:t>
            </a:r>
            <a:r>
              <a:rPr lang="zh-CN" altLang="en-US" sz="2000" dirty="0">
                <a:latin typeface="Times New Roman" panose="02020603050405020304" pitchFamily="18" charset="0"/>
              </a:rPr>
              <a:t>中域的概念用数据类型来实现</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定义表的属性时需要指明其数据类型及长度 </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选用哪种数据类型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取值范围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要做哪些运算</a:t>
            </a:r>
          </a:p>
        </p:txBody>
      </p:sp>
      <p:pic>
        <p:nvPicPr>
          <p:cNvPr id="4" name="Voic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472952" y="3659545"/>
            <a:ext cx="406400" cy="406400"/>
          </a:xfrm>
          <a:prstGeom prst="rect">
            <a:avLst/>
          </a:prstGeom>
        </p:spPr>
      </p:pic>
    </p:spTree>
    <p:extLst>
      <p:ext uri="{BB962C8B-B14F-4D97-AF65-F5344CB8AC3E}">
        <p14:creationId xmlns:p14="http://schemas.microsoft.com/office/powerpoint/2010/main" val="589712638"/>
      </p:ext>
    </p:ext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043" fill="hold"/>
                                        <p:tgtEl>
                                          <p:spTgt spid="4"/>
                                        </p:tgtEl>
                                      </p:cBhvr>
                                    </p:cmd>
                                  </p:childTnLst>
                                </p:cTn>
                              </p:par>
                              <p:par>
                                <p:cTn id="7" presetID="10" presetClass="entr" presetSubtype="0" fill="hold" grpId="0" nodeType="withEffect">
                                  <p:stCondLst>
                                    <p:cond delay="0"/>
                                  </p:stCondLst>
                                  <p:iterate type="lt">
                                    <p:tmPct val="25641"/>
                                  </p:iterate>
                                  <p:childTnLst>
                                    <p:set>
                                      <p:cBhvr>
                                        <p:cTn id="8" dur="1" fill="hold">
                                          <p:stCondLst>
                                            <p:cond delay="0"/>
                                          </p:stCondLst>
                                        </p:cTn>
                                        <p:tgtEl>
                                          <p:spTgt spid="23"/>
                                        </p:tgtEl>
                                        <p:attrNameLst>
                                          <p:attrName>style.visibility</p:attrName>
                                        </p:attrNameLst>
                                      </p:cBhvr>
                                      <p:to>
                                        <p:strVal val="visible"/>
                                      </p:to>
                                    </p:set>
                                    <p:animEffect transition="in" filter="fade">
                                      <p:cBhvr>
                                        <p:cTn id="9" dur="1300"/>
                                        <p:tgtEl>
                                          <p:spTgt spid="23"/>
                                        </p:tgtEl>
                                      </p:cBhvr>
                                    </p:animEffect>
                                  </p:childTnLst>
                                </p:cTn>
                              </p:par>
                              <p:par>
                                <p:cTn id="10" presetID="10" presetClass="entr" presetSubtype="0" fill="hold" grpId="0" nodeType="withEffect">
                                  <p:stCondLst>
                                    <p:cond delay="2500"/>
                                  </p:stCondLst>
                                  <p:iterate type="lt">
                                    <p:tmPct val="16176"/>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bldLst>
      <p:bldP spid="2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基本表的定义、删除与修改</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模式与表</a:t>
            </a:r>
          </a:p>
        </p:txBody>
      </p:sp>
      <p:sp>
        <p:nvSpPr>
          <p:cNvPr id="12" name="Text Box 1052"/>
          <p:cNvSpPr txBox="1">
            <a:spLocks noChangeArrowheads="1"/>
          </p:cNvSpPr>
          <p:nvPr/>
        </p:nvSpPr>
        <p:spPr bwMode="auto">
          <a:xfrm>
            <a:off x="1631504" y="1412776"/>
            <a:ext cx="9145016"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每一个基本表都属于某一个模式</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一个模式包含多个基本表</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定义基本表所属模式</a:t>
            </a:r>
          </a:p>
        </p:txBody>
      </p:sp>
      <p:sp>
        <p:nvSpPr>
          <p:cNvPr id="7" name="Text Box 1052"/>
          <p:cNvSpPr txBox="1">
            <a:spLocks noChangeArrowheads="1"/>
          </p:cNvSpPr>
          <p:nvPr/>
        </p:nvSpPr>
        <p:spPr bwMode="auto">
          <a:xfrm>
            <a:off x="1991544" y="2778606"/>
            <a:ext cx="9145016" cy="270843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方法一：在表名中明显地给出模式名 </a:t>
            </a:r>
          </a:p>
          <a:p>
            <a:pPr marL="0" indent="457200" eaLnBrk="1" hangingPunct="1">
              <a:spcBef>
                <a:spcPct val="50000"/>
              </a:spcBef>
              <a:buSzTx/>
              <a:buNone/>
            </a:pPr>
            <a:r>
              <a:rPr lang="en-US" altLang="zh-CN" sz="2000" dirty="0">
                <a:latin typeface="Times New Roman" panose="02020603050405020304" pitchFamily="18" charset="0"/>
              </a:rPr>
              <a:t>Create </a:t>
            </a:r>
            <a:r>
              <a:rPr lang="en-US" altLang="zh-CN" sz="2000" dirty="0" err="1">
                <a:latin typeface="Times New Roman" panose="02020603050405020304" pitchFamily="18" charset="0"/>
              </a:rPr>
              <a:t>table"S-T".Student</a:t>
            </a:r>
            <a:r>
              <a:rPr lang="en-US" altLang="zh-CN" sz="2000" dirty="0">
                <a:latin typeface="Times New Roman" panose="02020603050405020304" pitchFamily="18" charset="0"/>
              </a:rPr>
              <a:t>(......);     /*</a:t>
            </a:r>
            <a:r>
              <a:rPr lang="zh-CN" altLang="en-US" sz="2000" dirty="0">
                <a:latin typeface="Times New Roman" panose="02020603050405020304" pitchFamily="18" charset="0"/>
              </a:rPr>
              <a:t>模式名为 </a:t>
            </a:r>
            <a:r>
              <a:rPr lang="en-US" altLang="zh-CN" sz="2000" dirty="0">
                <a:latin typeface="Times New Roman" panose="02020603050405020304" pitchFamily="18" charset="0"/>
              </a:rPr>
              <a:t>S-T*/</a:t>
            </a:r>
          </a:p>
          <a:p>
            <a:pPr marL="0" indent="457200" eaLnBrk="1" hangingPunct="1">
              <a:spcBef>
                <a:spcPct val="50000"/>
              </a:spcBef>
              <a:buSzTx/>
              <a:buNone/>
            </a:pPr>
            <a:r>
              <a:rPr lang="en-US" altLang="zh-CN" sz="2000" dirty="0">
                <a:latin typeface="Times New Roman" panose="02020603050405020304" pitchFamily="18" charset="0"/>
              </a:rPr>
              <a:t>Create table "S-T".</a:t>
            </a:r>
            <a:r>
              <a:rPr lang="en-US" altLang="zh-CN" sz="2000" dirty="0" err="1">
                <a:latin typeface="Times New Roman" panose="02020603050405020304" pitchFamily="18" charset="0"/>
              </a:rPr>
              <a:t>Cource</a:t>
            </a:r>
            <a:r>
              <a:rPr lang="en-US" altLang="zh-CN" sz="2000" dirty="0">
                <a:latin typeface="Times New Roman" panose="02020603050405020304" pitchFamily="18" charset="0"/>
              </a:rPr>
              <a:t>(......);</a:t>
            </a:r>
          </a:p>
          <a:p>
            <a:pPr marL="0" indent="457200" eaLnBrk="1" hangingPunct="1">
              <a:spcBef>
                <a:spcPct val="50000"/>
              </a:spcBef>
              <a:buSzTx/>
              <a:buNone/>
            </a:pPr>
            <a:r>
              <a:rPr lang="en-US" altLang="zh-CN" sz="2000" dirty="0">
                <a:latin typeface="Times New Roman" panose="02020603050405020304" pitchFamily="18" charset="0"/>
              </a:rPr>
              <a:t>Create table "S-T".SC(......); </a:t>
            </a:r>
          </a:p>
          <a:p>
            <a:pPr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方法二：在创建模式语句中同时创建表 </a:t>
            </a:r>
          </a:p>
          <a:p>
            <a:pPr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方法三：设置所属的模式 </a:t>
            </a:r>
          </a:p>
        </p:txBody>
      </p:sp>
      <p:pic>
        <p:nvPicPr>
          <p:cNvPr id="5" name="Voice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929623"/>
            <a:ext cx="406400" cy="406400"/>
          </a:xfrm>
          <a:prstGeom prst="rect">
            <a:avLst/>
          </a:prstGeom>
        </p:spPr>
      </p:pic>
    </p:spTree>
    <p:extLst>
      <p:ext uri="{BB962C8B-B14F-4D97-AF65-F5344CB8AC3E}">
        <p14:creationId xmlns:p14="http://schemas.microsoft.com/office/powerpoint/2010/main" val="117136937"/>
      </p:ext>
    </p:extLst>
  </p:cSld>
  <p:clrMapOvr>
    <a:masterClrMapping/>
  </p:clrMapOvr>
  <mc:AlternateContent xmlns:mc="http://schemas.openxmlformats.org/markup-compatibility/2006">
    <mc:Choice xmlns:p14="http://schemas.microsoft.com/office/powerpoint/2010/main" Requires="p14">
      <p:transition p14:dur="10" advTm="27000"/>
    </mc:Choice>
    <mc:Fallback>
      <p:transition advTm="2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652" fill="hold"/>
                                        <p:tgtEl>
                                          <p:spTgt spid="5"/>
                                        </p:tgtEl>
                                      </p:cBhvr>
                                    </p:cmd>
                                  </p:childTnLst>
                                </p:cTn>
                              </p:par>
                              <p:par>
                                <p:cTn id="7" presetID="10" presetClass="entr" presetSubtype="0" fill="hold" grpId="0" nodeType="withEffect">
                                  <p:stCondLst>
                                    <p:cond delay="0"/>
                                  </p:stCondLst>
                                  <p:iterate type="lt">
                                    <p:tmPct val="25641"/>
                                  </p:iterate>
                                  <p:childTnLst>
                                    <p:set>
                                      <p:cBhvr>
                                        <p:cTn id="8" dur="1" fill="hold">
                                          <p:stCondLst>
                                            <p:cond delay="0"/>
                                          </p:stCondLst>
                                        </p:cTn>
                                        <p:tgtEl>
                                          <p:spTgt spid="23"/>
                                        </p:tgtEl>
                                        <p:attrNameLst>
                                          <p:attrName>style.visibility</p:attrName>
                                        </p:attrNameLst>
                                      </p:cBhvr>
                                      <p:to>
                                        <p:strVal val="visible"/>
                                      </p:to>
                                    </p:set>
                                    <p:animEffect transition="in" filter="fade">
                                      <p:cBhvr>
                                        <p:cTn id="9" dur="1300"/>
                                        <p:tgtEl>
                                          <p:spTgt spid="23"/>
                                        </p:tgtEl>
                                      </p:cBhvr>
                                    </p:animEffect>
                                  </p:childTnLst>
                                </p:cTn>
                              </p:par>
                              <p:par>
                                <p:cTn id="10" presetID="10" presetClass="entr" presetSubtype="0" fill="hold" grpId="0" nodeType="withEffect">
                                  <p:stCondLst>
                                    <p:cond delay="2500"/>
                                  </p:stCondLst>
                                  <p:iterate type="lt">
                                    <p:tmPct val="16176"/>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700"/>
                                        <p:tgtEl>
                                          <p:spTgt spid="12"/>
                                        </p:tgtEl>
                                      </p:cBhvr>
                                    </p:animEffect>
                                  </p:childTnLst>
                                </p:cTn>
                              </p:par>
                              <p:par>
                                <p:cTn id="13" presetID="22" presetClass="entr" presetSubtype="1" fill="hold" grpId="0" nodeType="withEffect">
                                  <p:stCondLst>
                                    <p:cond delay="1550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99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5"/>
                </p:tgtEl>
              </p:cMediaNode>
            </p:audio>
          </p:childTnLst>
        </p:cTn>
      </p:par>
    </p:tnLst>
    <p:bldLst>
      <p:bldP spid="23" grpId="0"/>
      <p:bldP spid="1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基本表的定义、删除与修改</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模式与表</a:t>
            </a:r>
          </a:p>
        </p:txBody>
      </p:sp>
      <p:sp>
        <p:nvSpPr>
          <p:cNvPr id="12" name="Text Box 1052"/>
          <p:cNvSpPr txBox="1">
            <a:spLocks noChangeArrowheads="1"/>
          </p:cNvSpPr>
          <p:nvPr/>
        </p:nvSpPr>
        <p:spPr bwMode="auto">
          <a:xfrm>
            <a:off x="1631504" y="1412776"/>
            <a:ext cx="9145016" cy="193899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创建基本表（其他数据库对象也一样）时，若没有指定模式，系统根据搜索路径来确定该对象所属的模式 </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关系数据库管理系统会使用模式列表中第一个存在的模式作为数据库对象的模式名 </a:t>
            </a:r>
            <a:endParaRPr lang="en-US" altLang="zh-CN" sz="2000" dirty="0" smtClean="0">
              <a:latin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数据库管理员用户可以设置搜索路径，然后定义基本表 </a:t>
            </a:r>
          </a:p>
        </p:txBody>
      </p:sp>
      <p:sp>
        <p:nvSpPr>
          <p:cNvPr id="8" name="Text Box 1052"/>
          <p:cNvSpPr txBox="1">
            <a:spLocks noChangeArrowheads="1"/>
          </p:cNvSpPr>
          <p:nvPr/>
        </p:nvSpPr>
        <p:spPr bwMode="auto">
          <a:xfrm>
            <a:off x="2009924" y="3429000"/>
            <a:ext cx="9145016"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 SET </a:t>
            </a:r>
            <a:r>
              <a:rPr lang="en-US" altLang="zh-CN" sz="2000" dirty="0" err="1">
                <a:latin typeface="Times New Roman" panose="02020603050405020304" pitchFamily="18" charset="0"/>
              </a:rPr>
              <a:t>search_path</a:t>
            </a:r>
            <a:r>
              <a:rPr lang="en-US" altLang="zh-CN" sz="2000" dirty="0">
                <a:latin typeface="Times New Roman" panose="02020603050405020304" pitchFamily="18" charset="0"/>
              </a:rPr>
              <a:t> TO "S-T",PUBLIC;</a:t>
            </a:r>
          </a:p>
          <a:p>
            <a:pPr marL="0" indent="0" eaLnBrk="1" hangingPunct="1">
              <a:spcBef>
                <a:spcPct val="50000"/>
              </a:spcBef>
              <a:buSzTx/>
              <a:buNone/>
            </a:pPr>
            <a:r>
              <a:rPr lang="en-US" altLang="zh-CN" sz="2000" dirty="0" smtClean="0">
                <a:latin typeface="Times New Roman" panose="02020603050405020304" pitchFamily="18" charset="0"/>
              </a:rPr>
              <a:t> Create </a:t>
            </a:r>
            <a:r>
              <a:rPr lang="en-US" altLang="zh-CN" sz="2000" dirty="0">
                <a:latin typeface="Times New Roman" panose="02020603050405020304" pitchFamily="18" charset="0"/>
              </a:rPr>
              <a:t>table Student(......);   </a:t>
            </a:r>
          </a:p>
          <a:p>
            <a:pPr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结果建立了</a:t>
            </a:r>
            <a:r>
              <a:rPr lang="en-US" altLang="zh-CN" sz="2000" dirty="0">
                <a:latin typeface="Times New Roman" panose="02020603050405020304" pitchFamily="18" charset="0"/>
              </a:rPr>
              <a:t>S-</a:t>
            </a:r>
            <a:r>
              <a:rPr lang="en-US" altLang="zh-CN" sz="2000" dirty="0" err="1">
                <a:latin typeface="Times New Roman" panose="02020603050405020304" pitchFamily="18" charset="0"/>
              </a:rPr>
              <a:t>T.Student</a:t>
            </a:r>
            <a:r>
              <a:rPr lang="zh-CN" altLang="en-US" sz="2000" dirty="0">
                <a:latin typeface="Times New Roman" panose="02020603050405020304" pitchFamily="18" charset="0"/>
              </a:rPr>
              <a:t>基本表。</a:t>
            </a:r>
          </a:p>
          <a:p>
            <a:pPr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关系数据库管理系统发现搜索路径中第一个模式名</a:t>
            </a:r>
            <a:r>
              <a:rPr lang="en-US" altLang="zh-CN" sz="2000" dirty="0">
                <a:latin typeface="Times New Roman" panose="02020603050405020304" pitchFamily="18" charset="0"/>
              </a:rPr>
              <a:t>S-T</a:t>
            </a:r>
            <a:r>
              <a:rPr lang="zh-CN" altLang="en-US" sz="2000" dirty="0">
                <a:latin typeface="Times New Roman" panose="02020603050405020304" pitchFamily="18" charset="0"/>
              </a:rPr>
              <a:t>，</a:t>
            </a:r>
          </a:p>
          <a:p>
            <a:pPr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就把该模式作为基本表</a:t>
            </a:r>
            <a:r>
              <a:rPr lang="en-US" altLang="zh-CN" sz="2000" dirty="0">
                <a:latin typeface="Times New Roman" panose="02020603050405020304" pitchFamily="18" charset="0"/>
              </a:rPr>
              <a:t>Student</a:t>
            </a:r>
            <a:r>
              <a:rPr lang="zh-CN" altLang="en-US" sz="2000" dirty="0">
                <a:latin typeface="Times New Roman" panose="02020603050405020304" pitchFamily="18" charset="0"/>
              </a:rPr>
              <a:t>所属的模式。</a:t>
            </a:r>
          </a:p>
        </p:txBody>
      </p:sp>
      <p:pic>
        <p:nvPicPr>
          <p:cNvPr id="4" name="Voice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3458716"/>
            <a:ext cx="406400" cy="406400"/>
          </a:xfrm>
          <a:prstGeom prst="rect">
            <a:avLst/>
          </a:prstGeom>
        </p:spPr>
      </p:pic>
    </p:spTree>
    <p:extLst>
      <p:ext uri="{BB962C8B-B14F-4D97-AF65-F5344CB8AC3E}">
        <p14:creationId xmlns:p14="http://schemas.microsoft.com/office/powerpoint/2010/main" val="1839975674"/>
      </p:ext>
    </p:extLst>
  </p:cSld>
  <p:clrMapOvr>
    <a:masterClrMapping/>
  </p:clrMapOvr>
  <mc:AlternateContent xmlns:mc="http://schemas.openxmlformats.org/markup-compatibility/2006">
    <mc:Choice xmlns:p14="http://schemas.microsoft.com/office/powerpoint/2010/main" Requires="p14">
      <p:transition p14:dur="10" advTm="47000"/>
    </mc:Choice>
    <mc:Fallback>
      <p:transition advTm="4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419" fill="hold"/>
                                        <p:tgtEl>
                                          <p:spTgt spid="4"/>
                                        </p:tgtEl>
                                      </p:cBhvr>
                                    </p:cmd>
                                  </p:childTnLst>
                                </p:cTn>
                              </p:par>
                              <p:par>
                                <p:cTn id="7" presetID="10" presetClass="entr" presetSubtype="0" fill="hold" grpId="0" nodeType="withEffect">
                                  <p:stCondLst>
                                    <p:cond delay="0"/>
                                  </p:stCondLst>
                                  <p:iterate type="lt">
                                    <p:tmPct val="15294"/>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700"/>
                                        <p:tgtEl>
                                          <p:spTgt spid="12"/>
                                        </p:tgtEl>
                                      </p:cBhvr>
                                    </p:animEffect>
                                  </p:childTnLst>
                                </p:cTn>
                              </p:par>
                              <p:par>
                                <p:cTn id="10" presetID="22" presetClass="entr" presetSubtype="1" fill="hold" grpId="0" nodeType="withEffect">
                                  <p:stCondLst>
                                    <p:cond delay="2990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6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1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基本表的定义、删除与修改</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修改基本表</a:t>
            </a:r>
          </a:p>
        </p:txBody>
      </p:sp>
      <p:sp>
        <p:nvSpPr>
          <p:cNvPr id="11" name="Text Box 1052"/>
          <p:cNvSpPr txBox="1">
            <a:spLocks noChangeArrowheads="1"/>
          </p:cNvSpPr>
          <p:nvPr/>
        </p:nvSpPr>
        <p:spPr bwMode="auto">
          <a:xfrm>
            <a:off x="2261574" y="1927950"/>
            <a:ext cx="7668852" cy="244682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00050" lvl="1" indent="0" eaLnBrk="1" hangingPunct="1">
              <a:spcBef>
                <a:spcPct val="50000"/>
              </a:spcBef>
              <a:buSzTx/>
              <a:buNone/>
            </a:pPr>
            <a:r>
              <a:rPr lang="en-US" altLang="zh-CN" sz="1800" dirty="0">
                <a:latin typeface="Times New Roman" panose="02020603050405020304" pitchFamily="18" charset="0"/>
              </a:rPr>
              <a:t>ALTER TABLE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ADD[COLUMN] &lt;</a:t>
            </a:r>
            <a:r>
              <a:rPr lang="zh-CN" altLang="en-US" sz="1800" dirty="0">
                <a:latin typeface="Times New Roman" panose="02020603050405020304" pitchFamily="18" charset="0"/>
              </a:rPr>
              <a:t>新列名</a:t>
            </a:r>
            <a:r>
              <a:rPr lang="en-US" altLang="zh-CN" sz="1800" dirty="0">
                <a:latin typeface="Times New Roman" panose="02020603050405020304" pitchFamily="18" charset="0"/>
              </a:rPr>
              <a:t>&gt; &lt;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r>
              <a:rPr lang="zh-CN" altLang="en-US" sz="1800" dirty="0">
                <a:latin typeface="Times New Roman" panose="02020603050405020304" pitchFamily="18" charset="0"/>
              </a:rPr>
              <a:t>完整性约束 </a:t>
            </a:r>
            <a:r>
              <a:rPr lang="en-US" altLang="zh-CN" sz="1800" dirty="0">
                <a:latin typeface="Times New Roman" panose="02020603050405020304" pitchFamily="18" charset="0"/>
              </a:rPr>
              <a:t>] ]</a:t>
            </a:r>
          </a:p>
          <a:p>
            <a:pPr marL="400050" lvl="1" indent="0" eaLnBrk="1" hangingPunct="1">
              <a:spcBef>
                <a:spcPct val="50000"/>
              </a:spcBef>
              <a:buSzTx/>
              <a:buNone/>
            </a:pPr>
            <a:r>
              <a:rPr lang="en-US" altLang="zh-CN" sz="1800" dirty="0">
                <a:latin typeface="Times New Roman" panose="02020603050405020304" pitchFamily="18" charset="0"/>
              </a:rPr>
              <a:t>[ ADD &lt;</a:t>
            </a:r>
            <a:r>
              <a:rPr lang="zh-CN" altLang="en-US" sz="1800" dirty="0">
                <a:latin typeface="Times New Roman" panose="02020603050405020304" pitchFamily="18" charset="0"/>
              </a:rPr>
              <a:t>表级完整性约束</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DROP [ COLUMN ]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 [CASCADE| RESTRICT] ]</a:t>
            </a:r>
          </a:p>
          <a:p>
            <a:pPr marL="400050" lvl="1" indent="0" eaLnBrk="1" hangingPunct="1">
              <a:spcBef>
                <a:spcPct val="50000"/>
              </a:spcBef>
              <a:buSzTx/>
              <a:buNone/>
            </a:pPr>
            <a:r>
              <a:rPr lang="en-US" altLang="zh-CN" sz="1800" dirty="0">
                <a:latin typeface="Times New Roman" panose="02020603050405020304" pitchFamily="18" charset="0"/>
              </a:rPr>
              <a:t>[ DROP CONSTRAINT&lt;</a:t>
            </a:r>
            <a:r>
              <a:rPr lang="zh-CN" altLang="en-US" sz="1800" dirty="0">
                <a:latin typeface="Times New Roman" panose="02020603050405020304" pitchFamily="18" charset="0"/>
              </a:rPr>
              <a:t>完整性约束名</a:t>
            </a:r>
            <a:r>
              <a:rPr lang="en-US" altLang="zh-CN" sz="1800" dirty="0">
                <a:latin typeface="Times New Roman" panose="02020603050405020304" pitchFamily="18" charset="0"/>
              </a:rPr>
              <a:t>&gt;[ RESTRICT | CASCADE ] ]</a:t>
            </a:r>
          </a:p>
          <a:p>
            <a:pPr marL="400050" lvl="1" indent="0" eaLnBrk="1" hangingPunct="1">
              <a:spcBef>
                <a:spcPct val="50000"/>
              </a:spcBef>
              <a:buSzTx/>
              <a:buNone/>
            </a:pPr>
            <a:r>
              <a:rPr lang="en-US" altLang="zh-CN" sz="1800" dirty="0">
                <a:latin typeface="Times New Roman" panose="02020603050405020304" pitchFamily="18" charset="0"/>
              </a:rPr>
              <a:t>[ALTER COLUMN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在</a:t>
            </a:r>
            <a:r>
              <a:rPr lang="en-US" altLang="zh-CN" sz="2000" dirty="0" smtClean="0">
                <a:latin typeface="Times New Roman" panose="02020603050405020304" pitchFamily="18" charset="0"/>
              </a:rPr>
              <a:t>SQL</a:t>
            </a:r>
            <a:r>
              <a:rPr lang="zh-CN" altLang="en-US" sz="2000" dirty="0" smtClean="0">
                <a:latin typeface="Times New Roman" panose="02020603050405020304" pitchFamily="18" charset="0"/>
              </a:rPr>
              <a:t>中</a:t>
            </a:r>
            <a:endParaRPr lang="zh-CN" altLang="en-US" sz="2000" dirty="0">
              <a:latin typeface="Times New Roman" panose="02020603050405020304" pitchFamily="18" charset="0"/>
            </a:endParaRPr>
          </a:p>
        </p:txBody>
      </p:sp>
      <p:sp>
        <p:nvSpPr>
          <p:cNvPr id="24" name="Text Box 1052"/>
          <p:cNvSpPr txBox="1">
            <a:spLocks noChangeArrowheads="1"/>
          </p:cNvSpPr>
          <p:nvPr/>
        </p:nvSpPr>
        <p:spPr bwMode="auto">
          <a:xfrm>
            <a:off x="1811524" y="4581128"/>
            <a:ext cx="9145016" cy="1631216"/>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&lt;</a:t>
            </a:r>
            <a:r>
              <a:rPr lang="zh-CN" altLang="en-US" sz="2000" dirty="0">
                <a:latin typeface="Times New Roman" panose="02020603050405020304" pitchFamily="18" charset="0"/>
              </a:rPr>
              <a:t>表名</a:t>
            </a:r>
            <a:r>
              <a:rPr lang="en-US" altLang="zh-CN" sz="2000" dirty="0">
                <a:latin typeface="Times New Roman" panose="02020603050405020304" pitchFamily="18" charset="0"/>
              </a:rPr>
              <a:t>&gt;</a:t>
            </a:r>
            <a:r>
              <a:rPr lang="zh-CN" altLang="en-US" sz="2000" dirty="0">
                <a:latin typeface="Times New Roman" panose="02020603050405020304" pitchFamily="18" charset="0"/>
              </a:rPr>
              <a:t>是要修改的基本表</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ADD</a:t>
            </a:r>
            <a:r>
              <a:rPr lang="zh-CN" altLang="en-US" sz="2000" dirty="0">
                <a:latin typeface="Times New Roman" panose="02020603050405020304" pitchFamily="18" charset="0"/>
              </a:rPr>
              <a:t>子句用于增加新列、新的列级完整性约束条件和新的表级完整性约束条件</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DROP COLUMN</a:t>
            </a:r>
            <a:r>
              <a:rPr lang="zh-CN" altLang="en-US" sz="2000" dirty="0">
                <a:latin typeface="Times New Roman" panose="02020603050405020304" pitchFamily="18" charset="0"/>
              </a:rPr>
              <a:t>子句用于删除表中的</a:t>
            </a:r>
            <a:r>
              <a:rPr lang="zh-CN" altLang="en-US" sz="2000" dirty="0" smtClean="0">
                <a:latin typeface="Times New Roman" panose="02020603050405020304" pitchFamily="18" charset="0"/>
              </a:rPr>
              <a:t>列</a:t>
            </a:r>
            <a:endParaRPr lang="zh-CN" altLang="en-US" sz="2000" dirty="0">
              <a:latin typeface="Times New Roman" panose="02020603050405020304" pitchFamily="18" charset="0"/>
            </a:endParaRPr>
          </a:p>
        </p:txBody>
      </p:sp>
      <p:pic>
        <p:nvPicPr>
          <p:cNvPr id="4" name="Voic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64840" y="3225800"/>
            <a:ext cx="406400" cy="406400"/>
          </a:xfrm>
          <a:prstGeom prst="rect">
            <a:avLst/>
          </a:prstGeom>
        </p:spPr>
      </p:pic>
      <p:sp>
        <p:nvSpPr>
          <p:cNvPr id="10" name="Text Box 1052"/>
          <p:cNvSpPr txBox="1">
            <a:spLocks noChangeArrowheads="1"/>
          </p:cNvSpPr>
          <p:nvPr/>
        </p:nvSpPr>
        <p:spPr bwMode="auto">
          <a:xfrm>
            <a:off x="1811524" y="4581128"/>
            <a:ext cx="9145016"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smtClean="0">
                <a:latin typeface="Times New Roman" panose="02020603050405020304" pitchFamily="18" charset="0"/>
              </a:rPr>
              <a:t>DROP </a:t>
            </a:r>
            <a:r>
              <a:rPr lang="en-US" altLang="zh-CN" sz="2000" dirty="0">
                <a:latin typeface="Times New Roman" panose="02020603050405020304" pitchFamily="18" charset="0"/>
              </a:rPr>
              <a:t>CONSTRAINT</a:t>
            </a:r>
            <a:r>
              <a:rPr lang="zh-CN" altLang="en-US" sz="2000" dirty="0">
                <a:latin typeface="Times New Roman" panose="02020603050405020304" pitchFamily="18" charset="0"/>
              </a:rPr>
              <a:t>子句用于删除指定的完整性约束条件</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ALTER COLUMN</a:t>
            </a:r>
            <a:r>
              <a:rPr lang="zh-CN" altLang="en-US" sz="2000" dirty="0">
                <a:latin typeface="Times New Roman" panose="02020603050405020304" pitchFamily="18" charset="0"/>
              </a:rPr>
              <a:t>子句用于修改原有的列定义，包括修改列名和数据类型</a:t>
            </a:r>
          </a:p>
        </p:txBody>
      </p:sp>
      <p:sp>
        <p:nvSpPr>
          <p:cNvPr id="13" name="Text Box 1052"/>
          <p:cNvSpPr txBox="1">
            <a:spLocks noChangeArrowheads="1"/>
          </p:cNvSpPr>
          <p:nvPr/>
        </p:nvSpPr>
        <p:spPr bwMode="auto">
          <a:xfrm>
            <a:off x="1811524" y="4581128"/>
            <a:ext cx="9145016" cy="116955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如果指定了</a:t>
            </a:r>
            <a:r>
              <a:rPr lang="en-US" altLang="zh-CN" sz="2000" dirty="0">
                <a:latin typeface="Times New Roman" panose="02020603050405020304" pitchFamily="18" charset="0"/>
              </a:rPr>
              <a:t>CASCADE</a:t>
            </a:r>
            <a:r>
              <a:rPr lang="zh-CN" altLang="en-US" sz="2000" dirty="0">
                <a:latin typeface="Times New Roman" panose="02020603050405020304" pitchFamily="18" charset="0"/>
              </a:rPr>
              <a:t>短语，则自动删除引用了该列的其他对象</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如果指定了</a:t>
            </a:r>
            <a:r>
              <a:rPr lang="en-US" altLang="zh-CN" sz="2000" dirty="0">
                <a:latin typeface="Times New Roman" panose="02020603050405020304" pitchFamily="18" charset="0"/>
              </a:rPr>
              <a:t>RESTRICT</a:t>
            </a:r>
            <a:r>
              <a:rPr lang="zh-CN" altLang="en-US" sz="2000" dirty="0">
                <a:latin typeface="Times New Roman" panose="02020603050405020304" pitchFamily="18" charset="0"/>
              </a:rPr>
              <a:t>短语，则如果该列被其他对象引用，关系数据库管理系统将拒绝删除该列</a:t>
            </a:r>
          </a:p>
        </p:txBody>
      </p:sp>
      <p:sp>
        <p:nvSpPr>
          <p:cNvPr id="14" name="Text Box 1052"/>
          <p:cNvSpPr txBox="1">
            <a:spLocks noChangeArrowheads="1"/>
          </p:cNvSpPr>
          <p:nvPr/>
        </p:nvSpPr>
        <p:spPr bwMode="auto">
          <a:xfrm>
            <a:off x="2261574" y="1927950"/>
            <a:ext cx="7668852" cy="244682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00050" lvl="1" indent="0" eaLnBrk="1" hangingPunct="1">
              <a:spcBef>
                <a:spcPct val="50000"/>
              </a:spcBef>
              <a:buSzTx/>
              <a:buNone/>
            </a:pPr>
            <a:r>
              <a:rPr lang="en-US" altLang="zh-CN" sz="1800" dirty="0">
                <a:latin typeface="Times New Roman" panose="02020603050405020304" pitchFamily="18" charset="0"/>
              </a:rPr>
              <a:t>ALTER TABLE &lt;</a:t>
            </a:r>
            <a:r>
              <a:rPr lang="zh-CN" altLang="en-US" sz="1800" dirty="0">
                <a:solidFill>
                  <a:srgbClr val="FF0000"/>
                </a:solidFill>
                <a:latin typeface="Times New Roman" panose="02020603050405020304" pitchFamily="18" charset="0"/>
              </a:rPr>
              <a:t>表名</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ADD[COLUMN] &lt;</a:t>
            </a:r>
            <a:r>
              <a:rPr lang="zh-CN" altLang="en-US" sz="1800" dirty="0">
                <a:latin typeface="Times New Roman" panose="02020603050405020304" pitchFamily="18" charset="0"/>
              </a:rPr>
              <a:t>新列名</a:t>
            </a:r>
            <a:r>
              <a:rPr lang="en-US" altLang="zh-CN" sz="1800" dirty="0">
                <a:latin typeface="Times New Roman" panose="02020603050405020304" pitchFamily="18" charset="0"/>
              </a:rPr>
              <a:t>&gt; &lt;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r>
              <a:rPr lang="zh-CN" altLang="en-US" sz="1800" dirty="0">
                <a:latin typeface="Times New Roman" panose="02020603050405020304" pitchFamily="18" charset="0"/>
              </a:rPr>
              <a:t>完整性约束 </a:t>
            </a:r>
            <a:r>
              <a:rPr lang="en-US" altLang="zh-CN" sz="1800" dirty="0">
                <a:latin typeface="Times New Roman" panose="02020603050405020304" pitchFamily="18" charset="0"/>
              </a:rPr>
              <a:t>] ]</a:t>
            </a:r>
          </a:p>
          <a:p>
            <a:pPr marL="400050" lvl="1" indent="0" eaLnBrk="1" hangingPunct="1">
              <a:spcBef>
                <a:spcPct val="50000"/>
              </a:spcBef>
              <a:buSzTx/>
              <a:buNone/>
            </a:pPr>
            <a:r>
              <a:rPr lang="en-US" altLang="zh-CN" sz="1800" dirty="0">
                <a:latin typeface="Times New Roman" panose="02020603050405020304" pitchFamily="18" charset="0"/>
              </a:rPr>
              <a:t>[ ADD &lt;</a:t>
            </a:r>
            <a:r>
              <a:rPr lang="zh-CN" altLang="en-US" sz="1800" dirty="0">
                <a:latin typeface="Times New Roman" panose="02020603050405020304" pitchFamily="18" charset="0"/>
              </a:rPr>
              <a:t>表级完整性约束</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DROP [ COLUMN ]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 [CASCADE| RESTRICT] ]</a:t>
            </a:r>
          </a:p>
          <a:p>
            <a:pPr marL="400050" lvl="1" indent="0" eaLnBrk="1" hangingPunct="1">
              <a:spcBef>
                <a:spcPct val="50000"/>
              </a:spcBef>
              <a:buSzTx/>
              <a:buNone/>
            </a:pPr>
            <a:r>
              <a:rPr lang="en-US" altLang="zh-CN" sz="1800" dirty="0">
                <a:latin typeface="Times New Roman" panose="02020603050405020304" pitchFamily="18" charset="0"/>
              </a:rPr>
              <a:t>[ DROP CONSTRAINT&lt;</a:t>
            </a:r>
            <a:r>
              <a:rPr lang="zh-CN" altLang="en-US" sz="1800" dirty="0">
                <a:latin typeface="Times New Roman" panose="02020603050405020304" pitchFamily="18" charset="0"/>
              </a:rPr>
              <a:t>完整性约束名</a:t>
            </a:r>
            <a:r>
              <a:rPr lang="en-US" altLang="zh-CN" sz="1800" dirty="0">
                <a:latin typeface="Times New Roman" panose="02020603050405020304" pitchFamily="18" charset="0"/>
              </a:rPr>
              <a:t>&gt;[ RESTRICT | CASCADE ] ]</a:t>
            </a:r>
          </a:p>
          <a:p>
            <a:pPr marL="400050" lvl="1" indent="0" eaLnBrk="1" hangingPunct="1">
              <a:spcBef>
                <a:spcPct val="50000"/>
              </a:spcBef>
              <a:buSzTx/>
              <a:buNone/>
            </a:pPr>
            <a:r>
              <a:rPr lang="en-US" altLang="zh-CN" sz="1800" dirty="0">
                <a:latin typeface="Times New Roman" panose="02020603050405020304" pitchFamily="18" charset="0"/>
              </a:rPr>
              <a:t>[ALTER COLUMN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p>
        </p:txBody>
      </p:sp>
      <p:sp>
        <p:nvSpPr>
          <p:cNvPr id="15" name="Text Box 1052"/>
          <p:cNvSpPr txBox="1">
            <a:spLocks noChangeArrowheads="1"/>
          </p:cNvSpPr>
          <p:nvPr/>
        </p:nvSpPr>
        <p:spPr bwMode="auto">
          <a:xfrm>
            <a:off x="2261574" y="1927950"/>
            <a:ext cx="7668852" cy="244682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00050" lvl="1" indent="0" eaLnBrk="1" hangingPunct="1">
              <a:spcBef>
                <a:spcPct val="50000"/>
              </a:spcBef>
              <a:buSzTx/>
              <a:buNone/>
            </a:pPr>
            <a:r>
              <a:rPr lang="en-US" altLang="zh-CN" sz="1800" dirty="0">
                <a:latin typeface="Times New Roman" panose="02020603050405020304" pitchFamily="18" charset="0"/>
              </a:rPr>
              <a:t>ALTER TABLE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t>
            </a:r>
            <a:r>
              <a:rPr lang="en-US" altLang="zh-CN" sz="1800" dirty="0">
                <a:solidFill>
                  <a:srgbClr val="FF0000"/>
                </a:solidFill>
                <a:latin typeface="Times New Roman" panose="02020603050405020304" pitchFamily="18" charset="0"/>
              </a:rPr>
              <a:t>ADD[COLUMN] &lt;</a:t>
            </a:r>
            <a:r>
              <a:rPr lang="zh-CN" altLang="en-US" sz="1800" dirty="0">
                <a:solidFill>
                  <a:srgbClr val="FF0000"/>
                </a:solidFill>
                <a:latin typeface="Times New Roman" panose="02020603050405020304" pitchFamily="18" charset="0"/>
              </a:rPr>
              <a:t>新列名</a:t>
            </a:r>
            <a:r>
              <a:rPr lang="en-US" altLang="zh-CN" sz="1800" dirty="0">
                <a:solidFill>
                  <a:srgbClr val="FF0000"/>
                </a:solidFill>
                <a:latin typeface="Times New Roman" panose="02020603050405020304" pitchFamily="18" charset="0"/>
              </a:rPr>
              <a:t>&gt; &lt;</a:t>
            </a:r>
            <a:r>
              <a:rPr lang="zh-CN" altLang="en-US" sz="1800" dirty="0">
                <a:solidFill>
                  <a:srgbClr val="FF0000"/>
                </a:solidFill>
                <a:latin typeface="Times New Roman" panose="02020603050405020304" pitchFamily="18" charset="0"/>
              </a:rPr>
              <a:t>数据类型</a:t>
            </a:r>
            <a:r>
              <a:rPr lang="en-US" altLang="zh-CN" sz="1800" dirty="0">
                <a:solidFill>
                  <a:srgbClr val="FF0000"/>
                </a:solidFill>
                <a:latin typeface="Times New Roman" panose="02020603050405020304" pitchFamily="18" charset="0"/>
              </a:rPr>
              <a:t>&gt; [ </a:t>
            </a:r>
            <a:r>
              <a:rPr lang="zh-CN" altLang="en-US" sz="1800" dirty="0">
                <a:solidFill>
                  <a:srgbClr val="FF0000"/>
                </a:solidFill>
                <a:latin typeface="Times New Roman" panose="02020603050405020304" pitchFamily="18" charset="0"/>
              </a:rPr>
              <a:t>完整性约束 </a:t>
            </a:r>
            <a:r>
              <a:rPr lang="en-US" altLang="zh-CN" sz="1800" dirty="0">
                <a:solidFill>
                  <a:srgbClr val="FF0000"/>
                </a:solidFill>
                <a:latin typeface="Times New Roman" panose="02020603050405020304" pitchFamily="18" charset="0"/>
              </a:rPr>
              <a:t>] </a:t>
            </a:r>
            <a:r>
              <a:rPr lang="en-US" altLang="zh-CN" sz="1800" dirty="0">
                <a:latin typeface="Times New Roman" panose="02020603050405020304" pitchFamily="18" charset="0"/>
              </a:rPr>
              <a:t>]</a:t>
            </a:r>
          </a:p>
          <a:p>
            <a:pPr marL="400050" lvl="1" indent="0" eaLnBrk="1" hangingPunct="1">
              <a:spcBef>
                <a:spcPct val="50000"/>
              </a:spcBef>
              <a:buSzTx/>
              <a:buNone/>
            </a:pPr>
            <a:r>
              <a:rPr lang="en-US" altLang="zh-CN" sz="1800" dirty="0">
                <a:latin typeface="Times New Roman" panose="02020603050405020304" pitchFamily="18" charset="0"/>
              </a:rPr>
              <a:t>[ ADD &lt;</a:t>
            </a:r>
            <a:r>
              <a:rPr lang="zh-CN" altLang="en-US" sz="1800" dirty="0">
                <a:latin typeface="Times New Roman" panose="02020603050405020304" pitchFamily="18" charset="0"/>
              </a:rPr>
              <a:t>表级完整性约束</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DROP [ COLUMN ]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 [CASCADE| RESTRICT] ]</a:t>
            </a:r>
          </a:p>
          <a:p>
            <a:pPr marL="400050" lvl="1" indent="0" eaLnBrk="1" hangingPunct="1">
              <a:spcBef>
                <a:spcPct val="50000"/>
              </a:spcBef>
              <a:buSzTx/>
              <a:buNone/>
            </a:pPr>
            <a:r>
              <a:rPr lang="en-US" altLang="zh-CN" sz="1800" dirty="0">
                <a:latin typeface="Times New Roman" panose="02020603050405020304" pitchFamily="18" charset="0"/>
              </a:rPr>
              <a:t>[ DROP CONSTRAINT&lt;</a:t>
            </a:r>
            <a:r>
              <a:rPr lang="zh-CN" altLang="en-US" sz="1800" dirty="0">
                <a:latin typeface="Times New Roman" panose="02020603050405020304" pitchFamily="18" charset="0"/>
              </a:rPr>
              <a:t>完整性约束名</a:t>
            </a:r>
            <a:r>
              <a:rPr lang="en-US" altLang="zh-CN" sz="1800" dirty="0">
                <a:latin typeface="Times New Roman" panose="02020603050405020304" pitchFamily="18" charset="0"/>
              </a:rPr>
              <a:t>&gt;[ RESTRICT | CASCADE ] ]</a:t>
            </a:r>
          </a:p>
          <a:p>
            <a:pPr marL="400050" lvl="1" indent="0" eaLnBrk="1" hangingPunct="1">
              <a:spcBef>
                <a:spcPct val="50000"/>
              </a:spcBef>
              <a:buSzTx/>
              <a:buNone/>
            </a:pPr>
            <a:r>
              <a:rPr lang="en-US" altLang="zh-CN" sz="1800" dirty="0">
                <a:latin typeface="Times New Roman" panose="02020603050405020304" pitchFamily="18" charset="0"/>
              </a:rPr>
              <a:t>[ALTER COLUMN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p>
        </p:txBody>
      </p:sp>
      <p:sp>
        <p:nvSpPr>
          <p:cNvPr id="16" name="Text Box 1052"/>
          <p:cNvSpPr txBox="1">
            <a:spLocks noChangeArrowheads="1"/>
          </p:cNvSpPr>
          <p:nvPr/>
        </p:nvSpPr>
        <p:spPr bwMode="auto">
          <a:xfrm>
            <a:off x="2261574" y="1927950"/>
            <a:ext cx="7668852" cy="244682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00050" lvl="1" indent="0" eaLnBrk="1" hangingPunct="1">
              <a:spcBef>
                <a:spcPct val="50000"/>
              </a:spcBef>
              <a:buSzTx/>
              <a:buNone/>
            </a:pPr>
            <a:r>
              <a:rPr lang="en-US" altLang="zh-CN" sz="1800" dirty="0">
                <a:latin typeface="Times New Roman" panose="02020603050405020304" pitchFamily="18" charset="0"/>
              </a:rPr>
              <a:t>ALTER TABLE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t>
            </a:r>
            <a:r>
              <a:rPr lang="en-US" altLang="zh-CN" sz="1800" dirty="0">
                <a:solidFill>
                  <a:srgbClr val="FF0000"/>
                </a:solidFill>
                <a:latin typeface="Times New Roman" panose="02020603050405020304" pitchFamily="18" charset="0"/>
              </a:rPr>
              <a:t>ADD[COLUMN] &lt;</a:t>
            </a:r>
            <a:r>
              <a:rPr lang="zh-CN" altLang="en-US" sz="1800" dirty="0">
                <a:solidFill>
                  <a:srgbClr val="FF0000"/>
                </a:solidFill>
                <a:latin typeface="Times New Roman" panose="02020603050405020304" pitchFamily="18" charset="0"/>
              </a:rPr>
              <a:t>新列名</a:t>
            </a:r>
            <a:r>
              <a:rPr lang="en-US" altLang="zh-CN" sz="1800" dirty="0">
                <a:solidFill>
                  <a:srgbClr val="FF0000"/>
                </a:solidFill>
                <a:latin typeface="Times New Roman" panose="02020603050405020304" pitchFamily="18" charset="0"/>
              </a:rPr>
              <a:t>&gt; &lt;</a:t>
            </a:r>
            <a:r>
              <a:rPr lang="zh-CN" altLang="en-US" sz="1800" dirty="0">
                <a:solidFill>
                  <a:srgbClr val="FF0000"/>
                </a:solidFill>
                <a:latin typeface="Times New Roman" panose="02020603050405020304" pitchFamily="18" charset="0"/>
              </a:rPr>
              <a:t>数据类型</a:t>
            </a:r>
            <a:r>
              <a:rPr lang="en-US" altLang="zh-CN" sz="1800" dirty="0">
                <a:solidFill>
                  <a:srgbClr val="FF0000"/>
                </a:solidFill>
                <a:latin typeface="Times New Roman" panose="02020603050405020304" pitchFamily="18" charset="0"/>
              </a:rPr>
              <a:t>&gt; [ </a:t>
            </a:r>
            <a:r>
              <a:rPr lang="zh-CN" altLang="en-US" sz="1800" dirty="0">
                <a:solidFill>
                  <a:srgbClr val="FF0000"/>
                </a:solidFill>
                <a:latin typeface="Times New Roman" panose="02020603050405020304" pitchFamily="18" charset="0"/>
              </a:rPr>
              <a:t>完整性约束 </a:t>
            </a:r>
            <a:r>
              <a:rPr lang="en-US" altLang="zh-CN" sz="1800" dirty="0">
                <a:solidFill>
                  <a:srgbClr val="FF0000"/>
                </a:solidFill>
                <a:latin typeface="Times New Roman" panose="02020603050405020304" pitchFamily="18" charset="0"/>
              </a:rPr>
              <a:t>] </a:t>
            </a:r>
            <a:r>
              <a:rPr lang="en-US" altLang="zh-CN" sz="1800" dirty="0">
                <a:latin typeface="Times New Roman" panose="02020603050405020304" pitchFamily="18" charset="0"/>
              </a:rPr>
              <a:t>]</a:t>
            </a:r>
          </a:p>
          <a:p>
            <a:pPr marL="400050" lvl="1" indent="0" eaLnBrk="1" hangingPunct="1">
              <a:spcBef>
                <a:spcPct val="50000"/>
              </a:spcBef>
              <a:buSzTx/>
              <a:buNone/>
            </a:pPr>
            <a:r>
              <a:rPr lang="en-US" altLang="zh-CN" sz="1800" dirty="0">
                <a:latin typeface="Times New Roman" panose="02020603050405020304" pitchFamily="18" charset="0"/>
              </a:rPr>
              <a:t>[ </a:t>
            </a:r>
            <a:r>
              <a:rPr lang="en-US" altLang="zh-CN" sz="1800" dirty="0">
                <a:solidFill>
                  <a:srgbClr val="FF0000"/>
                </a:solidFill>
                <a:latin typeface="Times New Roman" panose="02020603050405020304" pitchFamily="18" charset="0"/>
              </a:rPr>
              <a:t>ADD &lt;</a:t>
            </a:r>
            <a:r>
              <a:rPr lang="zh-CN" altLang="en-US" sz="1800" dirty="0">
                <a:solidFill>
                  <a:srgbClr val="FF0000"/>
                </a:solidFill>
                <a:latin typeface="Times New Roman" panose="02020603050405020304" pitchFamily="18" charset="0"/>
              </a:rPr>
              <a:t>表级完整性约束</a:t>
            </a:r>
            <a:r>
              <a:rPr lang="en-US" altLang="zh-CN" sz="1800" dirty="0">
                <a:solidFill>
                  <a:srgbClr val="FF0000"/>
                </a:solidFill>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DROP [ COLUMN ]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 [CASCADE| RESTRICT] ]</a:t>
            </a:r>
          </a:p>
          <a:p>
            <a:pPr marL="400050" lvl="1" indent="0" eaLnBrk="1" hangingPunct="1">
              <a:spcBef>
                <a:spcPct val="50000"/>
              </a:spcBef>
              <a:buSzTx/>
              <a:buNone/>
            </a:pPr>
            <a:r>
              <a:rPr lang="en-US" altLang="zh-CN" sz="1800" dirty="0">
                <a:latin typeface="Times New Roman" panose="02020603050405020304" pitchFamily="18" charset="0"/>
              </a:rPr>
              <a:t>[ DROP CONSTRAINT&lt;</a:t>
            </a:r>
            <a:r>
              <a:rPr lang="zh-CN" altLang="en-US" sz="1800" dirty="0">
                <a:latin typeface="Times New Roman" panose="02020603050405020304" pitchFamily="18" charset="0"/>
              </a:rPr>
              <a:t>完整性约束名</a:t>
            </a:r>
            <a:r>
              <a:rPr lang="en-US" altLang="zh-CN" sz="1800" dirty="0">
                <a:latin typeface="Times New Roman" panose="02020603050405020304" pitchFamily="18" charset="0"/>
              </a:rPr>
              <a:t>&gt;[ RESTRICT | CASCADE ] ]</a:t>
            </a:r>
          </a:p>
          <a:p>
            <a:pPr marL="400050" lvl="1" indent="0" eaLnBrk="1" hangingPunct="1">
              <a:spcBef>
                <a:spcPct val="50000"/>
              </a:spcBef>
              <a:buSzTx/>
              <a:buNone/>
            </a:pPr>
            <a:r>
              <a:rPr lang="en-US" altLang="zh-CN" sz="1800" dirty="0">
                <a:latin typeface="Times New Roman" panose="02020603050405020304" pitchFamily="18" charset="0"/>
              </a:rPr>
              <a:t>[ALTER COLUMN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p>
        </p:txBody>
      </p:sp>
      <p:sp>
        <p:nvSpPr>
          <p:cNvPr id="17" name="Text Box 1052"/>
          <p:cNvSpPr txBox="1">
            <a:spLocks noChangeArrowheads="1"/>
          </p:cNvSpPr>
          <p:nvPr/>
        </p:nvSpPr>
        <p:spPr bwMode="auto">
          <a:xfrm>
            <a:off x="2261574" y="1927950"/>
            <a:ext cx="7668852" cy="244682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00050" lvl="1" indent="0" eaLnBrk="1" hangingPunct="1">
              <a:spcBef>
                <a:spcPct val="50000"/>
              </a:spcBef>
              <a:buSzTx/>
              <a:buNone/>
            </a:pPr>
            <a:r>
              <a:rPr lang="en-US" altLang="zh-CN" sz="1800" dirty="0">
                <a:latin typeface="Times New Roman" panose="02020603050405020304" pitchFamily="18" charset="0"/>
              </a:rPr>
              <a:t>ALTER TABLE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ADD[COLUMN] &lt;</a:t>
            </a:r>
            <a:r>
              <a:rPr lang="zh-CN" altLang="en-US" sz="1800" dirty="0">
                <a:latin typeface="Times New Roman" panose="02020603050405020304" pitchFamily="18" charset="0"/>
              </a:rPr>
              <a:t>新列名</a:t>
            </a:r>
            <a:r>
              <a:rPr lang="en-US" altLang="zh-CN" sz="1800" dirty="0">
                <a:latin typeface="Times New Roman" panose="02020603050405020304" pitchFamily="18" charset="0"/>
              </a:rPr>
              <a:t>&gt; &lt;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r>
              <a:rPr lang="zh-CN" altLang="en-US" sz="1800" dirty="0">
                <a:latin typeface="Times New Roman" panose="02020603050405020304" pitchFamily="18" charset="0"/>
              </a:rPr>
              <a:t>完整性约束 </a:t>
            </a:r>
            <a:r>
              <a:rPr lang="en-US" altLang="zh-CN" sz="1800" dirty="0">
                <a:latin typeface="Times New Roman" panose="02020603050405020304" pitchFamily="18" charset="0"/>
              </a:rPr>
              <a:t>] ]</a:t>
            </a:r>
          </a:p>
          <a:p>
            <a:pPr marL="400050" lvl="1" indent="0" eaLnBrk="1" hangingPunct="1">
              <a:spcBef>
                <a:spcPct val="50000"/>
              </a:spcBef>
              <a:buSzTx/>
              <a:buNone/>
            </a:pPr>
            <a:r>
              <a:rPr lang="en-US" altLang="zh-CN" sz="1800" dirty="0">
                <a:latin typeface="Times New Roman" panose="02020603050405020304" pitchFamily="18" charset="0"/>
              </a:rPr>
              <a:t>[ ADD &lt;</a:t>
            </a:r>
            <a:r>
              <a:rPr lang="zh-CN" altLang="en-US" sz="1800" dirty="0">
                <a:latin typeface="Times New Roman" panose="02020603050405020304" pitchFamily="18" charset="0"/>
              </a:rPr>
              <a:t>表级完整性约束</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t>
            </a:r>
            <a:r>
              <a:rPr lang="en-US" altLang="zh-CN" sz="1800" dirty="0">
                <a:solidFill>
                  <a:srgbClr val="FF0000"/>
                </a:solidFill>
                <a:latin typeface="Times New Roman" panose="02020603050405020304" pitchFamily="18" charset="0"/>
              </a:rPr>
              <a:t>DROP [ COLUMN ] </a:t>
            </a:r>
            <a:r>
              <a:rPr lang="en-US" altLang="zh-CN" sz="1800" dirty="0">
                <a:latin typeface="Times New Roman" panose="02020603050405020304" pitchFamily="18" charset="0"/>
              </a:rPr>
              <a:t>&lt;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 [CASCADE| RESTRICT] ]</a:t>
            </a:r>
          </a:p>
          <a:p>
            <a:pPr marL="400050" lvl="1" indent="0" eaLnBrk="1" hangingPunct="1">
              <a:spcBef>
                <a:spcPct val="50000"/>
              </a:spcBef>
              <a:buSzTx/>
              <a:buNone/>
            </a:pPr>
            <a:r>
              <a:rPr lang="en-US" altLang="zh-CN" sz="1800" dirty="0">
                <a:latin typeface="Times New Roman" panose="02020603050405020304" pitchFamily="18" charset="0"/>
              </a:rPr>
              <a:t>[ DROP CONSTRAINT&lt;</a:t>
            </a:r>
            <a:r>
              <a:rPr lang="zh-CN" altLang="en-US" sz="1800" dirty="0">
                <a:latin typeface="Times New Roman" panose="02020603050405020304" pitchFamily="18" charset="0"/>
              </a:rPr>
              <a:t>完整性约束名</a:t>
            </a:r>
            <a:r>
              <a:rPr lang="en-US" altLang="zh-CN" sz="1800" dirty="0">
                <a:latin typeface="Times New Roman" panose="02020603050405020304" pitchFamily="18" charset="0"/>
              </a:rPr>
              <a:t>&gt;[ RESTRICT | CASCADE ] ]</a:t>
            </a:r>
          </a:p>
          <a:p>
            <a:pPr marL="400050" lvl="1" indent="0" eaLnBrk="1" hangingPunct="1">
              <a:spcBef>
                <a:spcPct val="50000"/>
              </a:spcBef>
              <a:buSzTx/>
              <a:buNone/>
            </a:pPr>
            <a:r>
              <a:rPr lang="en-US" altLang="zh-CN" sz="1800" dirty="0">
                <a:latin typeface="Times New Roman" panose="02020603050405020304" pitchFamily="18" charset="0"/>
              </a:rPr>
              <a:t>[ALTER COLUMN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p>
        </p:txBody>
      </p:sp>
      <p:sp>
        <p:nvSpPr>
          <p:cNvPr id="18" name="Text Box 1052"/>
          <p:cNvSpPr txBox="1">
            <a:spLocks noChangeArrowheads="1"/>
          </p:cNvSpPr>
          <p:nvPr/>
        </p:nvSpPr>
        <p:spPr bwMode="auto">
          <a:xfrm>
            <a:off x="2261574" y="1927950"/>
            <a:ext cx="7668852" cy="244682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00050" lvl="1" indent="0" eaLnBrk="1" hangingPunct="1">
              <a:spcBef>
                <a:spcPct val="50000"/>
              </a:spcBef>
              <a:buSzTx/>
              <a:buNone/>
            </a:pPr>
            <a:r>
              <a:rPr lang="en-US" altLang="zh-CN" sz="1800" dirty="0">
                <a:latin typeface="Times New Roman" panose="02020603050405020304" pitchFamily="18" charset="0"/>
              </a:rPr>
              <a:t>ALTER TABLE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ADD[COLUMN] &lt;</a:t>
            </a:r>
            <a:r>
              <a:rPr lang="zh-CN" altLang="en-US" sz="1800" dirty="0">
                <a:latin typeface="Times New Roman" panose="02020603050405020304" pitchFamily="18" charset="0"/>
              </a:rPr>
              <a:t>新列名</a:t>
            </a:r>
            <a:r>
              <a:rPr lang="en-US" altLang="zh-CN" sz="1800" dirty="0">
                <a:latin typeface="Times New Roman" panose="02020603050405020304" pitchFamily="18" charset="0"/>
              </a:rPr>
              <a:t>&gt; &lt;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r>
              <a:rPr lang="zh-CN" altLang="en-US" sz="1800" dirty="0">
                <a:latin typeface="Times New Roman" panose="02020603050405020304" pitchFamily="18" charset="0"/>
              </a:rPr>
              <a:t>完整性约束 </a:t>
            </a:r>
            <a:r>
              <a:rPr lang="en-US" altLang="zh-CN" sz="1800" dirty="0">
                <a:latin typeface="Times New Roman" panose="02020603050405020304" pitchFamily="18" charset="0"/>
              </a:rPr>
              <a:t>] ]</a:t>
            </a:r>
          </a:p>
          <a:p>
            <a:pPr marL="400050" lvl="1" indent="0" eaLnBrk="1" hangingPunct="1">
              <a:spcBef>
                <a:spcPct val="50000"/>
              </a:spcBef>
              <a:buSzTx/>
              <a:buNone/>
            </a:pPr>
            <a:r>
              <a:rPr lang="en-US" altLang="zh-CN" sz="1800" dirty="0">
                <a:latin typeface="Times New Roman" panose="02020603050405020304" pitchFamily="18" charset="0"/>
              </a:rPr>
              <a:t>[ ADD &lt;</a:t>
            </a:r>
            <a:r>
              <a:rPr lang="zh-CN" altLang="en-US" sz="1800" dirty="0">
                <a:latin typeface="Times New Roman" panose="02020603050405020304" pitchFamily="18" charset="0"/>
              </a:rPr>
              <a:t>表级完整性约束</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t>
            </a:r>
            <a:r>
              <a:rPr lang="en-US" altLang="zh-CN" sz="1800" dirty="0">
                <a:solidFill>
                  <a:srgbClr val="FF0000"/>
                </a:solidFill>
                <a:latin typeface="Times New Roman" panose="02020603050405020304" pitchFamily="18" charset="0"/>
              </a:rPr>
              <a:t>DROP [ COLUMN ] </a:t>
            </a:r>
            <a:r>
              <a:rPr lang="en-US" altLang="zh-CN" sz="1800" dirty="0">
                <a:latin typeface="Times New Roman" panose="02020603050405020304" pitchFamily="18" charset="0"/>
              </a:rPr>
              <a:t>&lt;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 [</a:t>
            </a:r>
            <a:r>
              <a:rPr lang="en-US" altLang="zh-CN" sz="1800" dirty="0">
                <a:solidFill>
                  <a:srgbClr val="0071C1"/>
                </a:solidFill>
                <a:latin typeface="Times New Roman" panose="02020603050405020304" pitchFamily="18" charset="0"/>
              </a:rPr>
              <a:t>CASCADE</a:t>
            </a:r>
            <a:r>
              <a:rPr lang="en-US" altLang="zh-CN" sz="1800" dirty="0">
                <a:latin typeface="Times New Roman" panose="02020603050405020304" pitchFamily="18" charset="0"/>
              </a:rPr>
              <a:t>| RESTRICT] ]</a:t>
            </a:r>
          </a:p>
          <a:p>
            <a:pPr marL="400050" lvl="1" indent="0" eaLnBrk="1" hangingPunct="1">
              <a:spcBef>
                <a:spcPct val="50000"/>
              </a:spcBef>
              <a:buSzTx/>
              <a:buNone/>
            </a:pPr>
            <a:r>
              <a:rPr lang="en-US" altLang="zh-CN" sz="1800" dirty="0">
                <a:latin typeface="Times New Roman" panose="02020603050405020304" pitchFamily="18" charset="0"/>
              </a:rPr>
              <a:t>[ DROP CONSTRAINT&lt;</a:t>
            </a:r>
            <a:r>
              <a:rPr lang="zh-CN" altLang="en-US" sz="1800" dirty="0">
                <a:latin typeface="Times New Roman" panose="02020603050405020304" pitchFamily="18" charset="0"/>
              </a:rPr>
              <a:t>完整性约束名</a:t>
            </a:r>
            <a:r>
              <a:rPr lang="en-US" altLang="zh-CN" sz="1800" dirty="0">
                <a:latin typeface="Times New Roman" panose="02020603050405020304" pitchFamily="18" charset="0"/>
              </a:rPr>
              <a:t>&gt;[ RESTRICT | CASCADE ] ]</a:t>
            </a:r>
          </a:p>
          <a:p>
            <a:pPr marL="400050" lvl="1" indent="0" eaLnBrk="1" hangingPunct="1">
              <a:spcBef>
                <a:spcPct val="50000"/>
              </a:spcBef>
              <a:buSzTx/>
              <a:buNone/>
            </a:pPr>
            <a:r>
              <a:rPr lang="en-US" altLang="zh-CN" sz="1800" dirty="0">
                <a:latin typeface="Times New Roman" panose="02020603050405020304" pitchFamily="18" charset="0"/>
              </a:rPr>
              <a:t>[ALTER COLUMN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p>
        </p:txBody>
      </p:sp>
      <p:sp>
        <p:nvSpPr>
          <p:cNvPr id="19" name="Text Box 1052"/>
          <p:cNvSpPr txBox="1">
            <a:spLocks noChangeArrowheads="1"/>
          </p:cNvSpPr>
          <p:nvPr/>
        </p:nvSpPr>
        <p:spPr bwMode="auto">
          <a:xfrm>
            <a:off x="2261574" y="1927950"/>
            <a:ext cx="7668852" cy="244682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00050" lvl="1" indent="0" eaLnBrk="1" hangingPunct="1">
              <a:spcBef>
                <a:spcPct val="50000"/>
              </a:spcBef>
              <a:buSzTx/>
              <a:buNone/>
            </a:pPr>
            <a:r>
              <a:rPr lang="en-US" altLang="zh-CN" sz="1800" dirty="0">
                <a:latin typeface="Times New Roman" panose="02020603050405020304" pitchFamily="18" charset="0"/>
              </a:rPr>
              <a:t>ALTER TABLE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ADD[COLUMN] &lt;</a:t>
            </a:r>
            <a:r>
              <a:rPr lang="zh-CN" altLang="en-US" sz="1800" dirty="0">
                <a:latin typeface="Times New Roman" panose="02020603050405020304" pitchFamily="18" charset="0"/>
              </a:rPr>
              <a:t>新列名</a:t>
            </a:r>
            <a:r>
              <a:rPr lang="en-US" altLang="zh-CN" sz="1800" dirty="0">
                <a:latin typeface="Times New Roman" panose="02020603050405020304" pitchFamily="18" charset="0"/>
              </a:rPr>
              <a:t>&gt; &lt;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r>
              <a:rPr lang="zh-CN" altLang="en-US" sz="1800" dirty="0">
                <a:latin typeface="Times New Roman" panose="02020603050405020304" pitchFamily="18" charset="0"/>
              </a:rPr>
              <a:t>完整性约束 </a:t>
            </a:r>
            <a:r>
              <a:rPr lang="en-US" altLang="zh-CN" sz="1800" dirty="0">
                <a:latin typeface="Times New Roman" panose="02020603050405020304" pitchFamily="18" charset="0"/>
              </a:rPr>
              <a:t>] ]</a:t>
            </a:r>
          </a:p>
          <a:p>
            <a:pPr marL="400050" lvl="1" indent="0" eaLnBrk="1" hangingPunct="1">
              <a:spcBef>
                <a:spcPct val="50000"/>
              </a:spcBef>
              <a:buSzTx/>
              <a:buNone/>
            </a:pPr>
            <a:r>
              <a:rPr lang="en-US" altLang="zh-CN" sz="1800" dirty="0">
                <a:latin typeface="Times New Roman" panose="02020603050405020304" pitchFamily="18" charset="0"/>
              </a:rPr>
              <a:t>[ ADD &lt;</a:t>
            </a:r>
            <a:r>
              <a:rPr lang="zh-CN" altLang="en-US" sz="1800" dirty="0">
                <a:latin typeface="Times New Roman" panose="02020603050405020304" pitchFamily="18" charset="0"/>
              </a:rPr>
              <a:t>表级完整性约束</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t>
            </a:r>
            <a:r>
              <a:rPr lang="en-US" altLang="zh-CN" sz="1800" dirty="0">
                <a:solidFill>
                  <a:srgbClr val="FF0000"/>
                </a:solidFill>
                <a:latin typeface="Times New Roman" panose="02020603050405020304" pitchFamily="18" charset="0"/>
              </a:rPr>
              <a:t>DROP [ COLUMN ] </a:t>
            </a:r>
            <a:r>
              <a:rPr lang="en-US" altLang="zh-CN" sz="1800" dirty="0">
                <a:latin typeface="Times New Roman" panose="02020603050405020304" pitchFamily="18" charset="0"/>
              </a:rPr>
              <a:t>&lt;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 [CASCADE| </a:t>
            </a:r>
            <a:r>
              <a:rPr lang="en-US" altLang="zh-CN" sz="1800" dirty="0">
                <a:solidFill>
                  <a:srgbClr val="0071C1"/>
                </a:solidFill>
                <a:latin typeface="Times New Roman" panose="02020603050405020304" pitchFamily="18" charset="0"/>
              </a:rPr>
              <a:t>RESTRICT</a:t>
            </a:r>
            <a:r>
              <a:rPr lang="en-US" altLang="zh-CN" sz="1800" dirty="0">
                <a:latin typeface="Times New Roman" panose="02020603050405020304" pitchFamily="18" charset="0"/>
              </a:rPr>
              <a:t>] ]</a:t>
            </a:r>
          </a:p>
          <a:p>
            <a:pPr marL="400050" lvl="1" indent="0" eaLnBrk="1" hangingPunct="1">
              <a:spcBef>
                <a:spcPct val="50000"/>
              </a:spcBef>
              <a:buSzTx/>
              <a:buNone/>
            </a:pPr>
            <a:r>
              <a:rPr lang="en-US" altLang="zh-CN" sz="1800" dirty="0">
                <a:latin typeface="Times New Roman" panose="02020603050405020304" pitchFamily="18" charset="0"/>
              </a:rPr>
              <a:t>[ DROP CONSTRAINT&lt;</a:t>
            </a:r>
            <a:r>
              <a:rPr lang="zh-CN" altLang="en-US" sz="1800" dirty="0">
                <a:latin typeface="Times New Roman" panose="02020603050405020304" pitchFamily="18" charset="0"/>
              </a:rPr>
              <a:t>完整性约束名</a:t>
            </a:r>
            <a:r>
              <a:rPr lang="en-US" altLang="zh-CN" sz="1800" dirty="0">
                <a:latin typeface="Times New Roman" panose="02020603050405020304" pitchFamily="18" charset="0"/>
              </a:rPr>
              <a:t>&gt;[ RESTRICT | CASCADE ] ]</a:t>
            </a:r>
          </a:p>
          <a:p>
            <a:pPr marL="400050" lvl="1" indent="0" eaLnBrk="1" hangingPunct="1">
              <a:spcBef>
                <a:spcPct val="50000"/>
              </a:spcBef>
              <a:buSzTx/>
              <a:buNone/>
            </a:pPr>
            <a:r>
              <a:rPr lang="en-US" altLang="zh-CN" sz="1800" dirty="0">
                <a:latin typeface="Times New Roman" panose="02020603050405020304" pitchFamily="18" charset="0"/>
              </a:rPr>
              <a:t>[ALTER COLUMN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p>
        </p:txBody>
      </p:sp>
      <p:sp>
        <p:nvSpPr>
          <p:cNvPr id="20" name="Text Box 1052"/>
          <p:cNvSpPr txBox="1">
            <a:spLocks noChangeArrowheads="1"/>
          </p:cNvSpPr>
          <p:nvPr/>
        </p:nvSpPr>
        <p:spPr bwMode="auto">
          <a:xfrm>
            <a:off x="2261574" y="1927950"/>
            <a:ext cx="7668852" cy="244682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00050" lvl="1" indent="0" eaLnBrk="1" hangingPunct="1">
              <a:spcBef>
                <a:spcPct val="50000"/>
              </a:spcBef>
              <a:buSzTx/>
              <a:buNone/>
            </a:pPr>
            <a:r>
              <a:rPr lang="en-US" altLang="zh-CN" sz="1800" dirty="0">
                <a:latin typeface="Times New Roman" panose="02020603050405020304" pitchFamily="18" charset="0"/>
              </a:rPr>
              <a:t>ALTER TABLE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ADD[COLUMN] &lt;</a:t>
            </a:r>
            <a:r>
              <a:rPr lang="zh-CN" altLang="en-US" sz="1800" dirty="0">
                <a:latin typeface="Times New Roman" panose="02020603050405020304" pitchFamily="18" charset="0"/>
              </a:rPr>
              <a:t>新列名</a:t>
            </a:r>
            <a:r>
              <a:rPr lang="en-US" altLang="zh-CN" sz="1800" dirty="0">
                <a:latin typeface="Times New Roman" panose="02020603050405020304" pitchFamily="18" charset="0"/>
              </a:rPr>
              <a:t>&gt; &lt;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r>
              <a:rPr lang="zh-CN" altLang="en-US" sz="1800" dirty="0">
                <a:latin typeface="Times New Roman" panose="02020603050405020304" pitchFamily="18" charset="0"/>
              </a:rPr>
              <a:t>完整性约束 </a:t>
            </a:r>
            <a:r>
              <a:rPr lang="en-US" altLang="zh-CN" sz="1800" dirty="0">
                <a:latin typeface="Times New Roman" panose="02020603050405020304" pitchFamily="18" charset="0"/>
              </a:rPr>
              <a:t>] ]</a:t>
            </a:r>
          </a:p>
          <a:p>
            <a:pPr marL="400050" lvl="1" indent="0" eaLnBrk="1" hangingPunct="1">
              <a:spcBef>
                <a:spcPct val="50000"/>
              </a:spcBef>
              <a:buSzTx/>
              <a:buNone/>
            </a:pPr>
            <a:r>
              <a:rPr lang="en-US" altLang="zh-CN" sz="1800" dirty="0">
                <a:latin typeface="Times New Roman" panose="02020603050405020304" pitchFamily="18" charset="0"/>
              </a:rPr>
              <a:t>[ ADD &lt;</a:t>
            </a:r>
            <a:r>
              <a:rPr lang="zh-CN" altLang="en-US" sz="1800" dirty="0">
                <a:latin typeface="Times New Roman" panose="02020603050405020304" pitchFamily="18" charset="0"/>
              </a:rPr>
              <a:t>表级完整性约束</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DROP [ COLUMN ]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 [CASCADE| RESTRICT] ]</a:t>
            </a:r>
          </a:p>
          <a:p>
            <a:pPr marL="400050" lvl="1" indent="0" eaLnBrk="1" hangingPunct="1">
              <a:spcBef>
                <a:spcPct val="50000"/>
              </a:spcBef>
              <a:buSzTx/>
              <a:buNone/>
            </a:pPr>
            <a:r>
              <a:rPr lang="en-US" altLang="zh-CN" sz="1800" dirty="0">
                <a:latin typeface="Times New Roman" panose="02020603050405020304" pitchFamily="18" charset="0"/>
              </a:rPr>
              <a:t>[ </a:t>
            </a:r>
            <a:r>
              <a:rPr lang="en-US" altLang="zh-CN" sz="1800" dirty="0">
                <a:solidFill>
                  <a:srgbClr val="FF0000"/>
                </a:solidFill>
                <a:latin typeface="Times New Roman" panose="02020603050405020304" pitchFamily="18" charset="0"/>
              </a:rPr>
              <a:t>DROP CONSTRAINT</a:t>
            </a:r>
            <a:r>
              <a:rPr lang="en-US" altLang="zh-CN" sz="1800" dirty="0">
                <a:latin typeface="Times New Roman" panose="02020603050405020304" pitchFamily="18" charset="0"/>
              </a:rPr>
              <a:t>&lt;</a:t>
            </a:r>
            <a:r>
              <a:rPr lang="zh-CN" altLang="en-US" sz="1800" dirty="0">
                <a:latin typeface="Times New Roman" panose="02020603050405020304" pitchFamily="18" charset="0"/>
              </a:rPr>
              <a:t>完整性约束名</a:t>
            </a:r>
            <a:r>
              <a:rPr lang="en-US" altLang="zh-CN" sz="1800" dirty="0">
                <a:latin typeface="Times New Roman" panose="02020603050405020304" pitchFamily="18" charset="0"/>
              </a:rPr>
              <a:t>&gt;[ RESTRICT | CASCADE ] ]</a:t>
            </a:r>
          </a:p>
          <a:p>
            <a:pPr marL="400050" lvl="1" indent="0" eaLnBrk="1" hangingPunct="1">
              <a:spcBef>
                <a:spcPct val="50000"/>
              </a:spcBef>
              <a:buSzTx/>
              <a:buNone/>
            </a:pPr>
            <a:r>
              <a:rPr lang="en-US" altLang="zh-CN" sz="1800" dirty="0">
                <a:latin typeface="Times New Roman" panose="02020603050405020304" pitchFamily="18" charset="0"/>
              </a:rPr>
              <a:t>[ALTER COLUMN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p>
        </p:txBody>
      </p:sp>
      <p:sp>
        <p:nvSpPr>
          <p:cNvPr id="21" name="Text Box 1052"/>
          <p:cNvSpPr txBox="1">
            <a:spLocks noChangeArrowheads="1"/>
          </p:cNvSpPr>
          <p:nvPr/>
        </p:nvSpPr>
        <p:spPr bwMode="auto">
          <a:xfrm>
            <a:off x="2261574" y="1927950"/>
            <a:ext cx="7668852" cy="244682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400050" lvl="1" indent="0" eaLnBrk="1" hangingPunct="1">
              <a:spcBef>
                <a:spcPct val="50000"/>
              </a:spcBef>
              <a:buSzTx/>
              <a:buNone/>
            </a:pPr>
            <a:r>
              <a:rPr lang="en-US" altLang="zh-CN" sz="1800" dirty="0">
                <a:latin typeface="Times New Roman" panose="02020603050405020304" pitchFamily="18" charset="0"/>
              </a:rPr>
              <a:t>ALTER TABLE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ADD[COLUMN] &lt;</a:t>
            </a:r>
            <a:r>
              <a:rPr lang="zh-CN" altLang="en-US" sz="1800" dirty="0">
                <a:latin typeface="Times New Roman" panose="02020603050405020304" pitchFamily="18" charset="0"/>
              </a:rPr>
              <a:t>新列名</a:t>
            </a:r>
            <a:r>
              <a:rPr lang="en-US" altLang="zh-CN" sz="1800" dirty="0">
                <a:latin typeface="Times New Roman" panose="02020603050405020304" pitchFamily="18" charset="0"/>
              </a:rPr>
              <a:t>&gt; &lt;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r>
              <a:rPr lang="zh-CN" altLang="en-US" sz="1800" dirty="0">
                <a:latin typeface="Times New Roman" panose="02020603050405020304" pitchFamily="18" charset="0"/>
              </a:rPr>
              <a:t>完整性约束 </a:t>
            </a:r>
            <a:r>
              <a:rPr lang="en-US" altLang="zh-CN" sz="1800" dirty="0">
                <a:latin typeface="Times New Roman" panose="02020603050405020304" pitchFamily="18" charset="0"/>
              </a:rPr>
              <a:t>] ]</a:t>
            </a:r>
          </a:p>
          <a:p>
            <a:pPr marL="400050" lvl="1" indent="0" eaLnBrk="1" hangingPunct="1">
              <a:spcBef>
                <a:spcPct val="50000"/>
              </a:spcBef>
              <a:buSzTx/>
              <a:buNone/>
            </a:pPr>
            <a:r>
              <a:rPr lang="en-US" altLang="zh-CN" sz="1800" dirty="0">
                <a:latin typeface="Times New Roman" panose="02020603050405020304" pitchFamily="18" charset="0"/>
              </a:rPr>
              <a:t>[ ADD &lt;</a:t>
            </a:r>
            <a:r>
              <a:rPr lang="zh-CN" altLang="en-US" sz="1800" dirty="0">
                <a:latin typeface="Times New Roman" panose="02020603050405020304" pitchFamily="18" charset="0"/>
              </a:rPr>
              <a:t>表级完整性约束</a:t>
            </a:r>
            <a:r>
              <a:rPr lang="en-US" altLang="zh-CN" sz="1800" dirty="0">
                <a:latin typeface="Times New Roman" panose="02020603050405020304" pitchFamily="18" charset="0"/>
              </a:rPr>
              <a:t>&gt;]</a:t>
            </a:r>
          </a:p>
          <a:p>
            <a:pPr marL="400050" lvl="1" indent="0" eaLnBrk="1" hangingPunct="1">
              <a:spcBef>
                <a:spcPct val="50000"/>
              </a:spcBef>
              <a:buSzTx/>
              <a:buNone/>
            </a:pPr>
            <a:r>
              <a:rPr lang="en-US" altLang="zh-CN" sz="1800" dirty="0">
                <a:latin typeface="Times New Roman" panose="02020603050405020304" pitchFamily="18" charset="0"/>
              </a:rPr>
              <a:t>[ DROP [ COLUMN ] &lt;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 [CASCADE| RESTRICT] ]</a:t>
            </a:r>
          </a:p>
          <a:p>
            <a:pPr marL="400050" lvl="1" indent="0" eaLnBrk="1" hangingPunct="1">
              <a:spcBef>
                <a:spcPct val="50000"/>
              </a:spcBef>
              <a:buSzTx/>
              <a:buNone/>
            </a:pPr>
            <a:r>
              <a:rPr lang="en-US" altLang="zh-CN" sz="1800" dirty="0">
                <a:latin typeface="Times New Roman" panose="02020603050405020304" pitchFamily="18" charset="0"/>
              </a:rPr>
              <a:t>[ DROP CONSTRAINT&lt;</a:t>
            </a:r>
            <a:r>
              <a:rPr lang="zh-CN" altLang="en-US" sz="1800" dirty="0">
                <a:latin typeface="Times New Roman" panose="02020603050405020304" pitchFamily="18" charset="0"/>
              </a:rPr>
              <a:t>完整性约束名</a:t>
            </a:r>
            <a:r>
              <a:rPr lang="en-US" altLang="zh-CN" sz="1800" dirty="0">
                <a:latin typeface="Times New Roman" panose="02020603050405020304" pitchFamily="18" charset="0"/>
              </a:rPr>
              <a:t>&gt;[ RESTRICT | CASCADE ] ]</a:t>
            </a:r>
          </a:p>
          <a:p>
            <a:pPr marL="400050" lvl="1" indent="0" eaLnBrk="1" hangingPunct="1">
              <a:spcBef>
                <a:spcPct val="50000"/>
              </a:spcBef>
              <a:buSzTx/>
              <a:buNone/>
            </a:pPr>
            <a:r>
              <a:rPr lang="en-US" altLang="zh-CN" sz="1800" dirty="0">
                <a:latin typeface="Times New Roman" panose="02020603050405020304" pitchFamily="18" charset="0"/>
              </a:rPr>
              <a:t>[</a:t>
            </a:r>
            <a:r>
              <a:rPr lang="en-US" altLang="zh-CN" sz="1800" dirty="0">
                <a:solidFill>
                  <a:srgbClr val="FF0000"/>
                </a:solidFill>
                <a:latin typeface="Times New Roman" panose="02020603050405020304" pitchFamily="18" charset="0"/>
              </a:rPr>
              <a:t>ALTER COLUMN </a:t>
            </a:r>
            <a:r>
              <a:rPr lang="en-US" altLang="zh-CN" sz="1800" dirty="0">
                <a:latin typeface="Times New Roman" panose="02020603050405020304" pitchFamily="18" charset="0"/>
              </a:rPr>
              <a:t>&lt;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数据类型</a:t>
            </a:r>
            <a:r>
              <a:rPr lang="en-US" altLang="zh-CN" sz="1800" dirty="0">
                <a:latin typeface="Times New Roman" panose="02020603050405020304" pitchFamily="18" charset="0"/>
              </a:rPr>
              <a:t>&gt; ] ;</a:t>
            </a:r>
          </a:p>
        </p:txBody>
      </p:sp>
    </p:spTree>
    <p:extLst>
      <p:ext uri="{BB962C8B-B14F-4D97-AF65-F5344CB8AC3E}">
        <p14:creationId xmlns:p14="http://schemas.microsoft.com/office/powerpoint/2010/main" val="1738288572"/>
      </p:ext>
    </p:extLst>
  </p:cSld>
  <p:clrMapOvr>
    <a:masterClrMapping/>
  </p:clrMapOvr>
  <mc:AlternateContent xmlns:mc="http://schemas.openxmlformats.org/markup-compatibility/2006">
    <mc:Choice xmlns:p14="http://schemas.microsoft.com/office/powerpoint/2010/main" Requires="p14">
      <p:transition p14:dur="0" advTm="60000"/>
    </mc:Choice>
    <mc:Fallback>
      <p:transition advTm="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782" fill="hold"/>
                                        <p:tgtEl>
                                          <p:spTgt spid="4"/>
                                        </p:tgtEl>
                                      </p:cBhvr>
                                    </p:cmd>
                                  </p:childTnLst>
                                </p:cTn>
                              </p:par>
                              <p:par>
                                <p:cTn id="7" presetID="10" presetClass="entr" presetSubtype="0" fill="hold" grpId="0" nodeType="withEffect">
                                  <p:stCondLst>
                                    <p:cond delay="0"/>
                                  </p:stCondLst>
                                  <p:iterate type="lt">
                                    <p:tmPct val="16923"/>
                                  </p:iterate>
                                  <p:childTnLst>
                                    <p:set>
                                      <p:cBhvr>
                                        <p:cTn id="8" dur="1" fill="hold">
                                          <p:stCondLst>
                                            <p:cond delay="0"/>
                                          </p:stCondLst>
                                        </p:cTn>
                                        <p:tgtEl>
                                          <p:spTgt spid="23"/>
                                        </p:tgtEl>
                                        <p:attrNameLst>
                                          <p:attrName>style.visibility</p:attrName>
                                        </p:attrNameLst>
                                      </p:cBhvr>
                                      <p:to>
                                        <p:strVal val="visible"/>
                                      </p:to>
                                    </p:set>
                                    <p:animEffect transition="in" filter="fade">
                                      <p:cBhvr>
                                        <p:cTn id="9" dur="1300"/>
                                        <p:tgtEl>
                                          <p:spTgt spid="23"/>
                                        </p:tgtEl>
                                      </p:cBhvr>
                                    </p:animEffect>
                                  </p:childTnLst>
                                </p:cTn>
                              </p:par>
                              <p:par>
                                <p:cTn id="10" presetID="10" presetClass="entr" presetSubtype="0" fill="hold" grpId="0" nodeType="withEffect">
                                  <p:stCondLst>
                                    <p:cond delay="3100"/>
                                  </p:stCondLst>
                                  <p:iterate type="lt">
                                    <p:tmPct val="1781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200"/>
                                        <p:tgtEl>
                                          <p:spTgt spid="12"/>
                                        </p:tgtEl>
                                      </p:cBhvr>
                                    </p:animEffect>
                                  </p:childTnLst>
                                </p:cTn>
                              </p:par>
                              <p:par>
                                <p:cTn id="13" presetID="22" presetClass="entr" presetSubtype="1" fill="hold" grpId="0" nodeType="withEffect">
                                  <p:stCondLst>
                                    <p:cond delay="550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3000"/>
                                        <p:tgtEl>
                                          <p:spTgt spid="11"/>
                                        </p:tgtEl>
                                      </p:cBhvr>
                                    </p:animEffect>
                                  </p:childTnLst>
                                </p:cTn>
                              </p:par>
                              <p:par>
                                <p:cTn id="16" presetID="10" presetClass="entr" presetSubtype="0" fill="hold" grpId="0" nodeType="withEffect">
                                  <p:stCondLst>
                                    <p:cond delay="8900"/>
                                  </p:stCondLst>
                                  <p:iterate type="lt">
                                    <p:tmPct val="16636"/>
                                  </p:iterate>
                                  <p:childTnLst>
                                    <p:set>
                                      <p:cBhvr>
                                        <p:cTn id="17" dur="1" fill="hold">
                                          <p:stCondLst>
                                            <p:cond delay="0"/>
                                          </p:stCondLst>
                                        </p:cTn>
                                        <p:tgtEl>
                                          <p:spTgt spid="24"/>
                                        </p:tgtEl>
                                        <p:attrNameLst>
                                          <p:attrName>style.visibility</p:attrName>
                                        </p:attrNameLst>
                                      </p:cBhvr>
                                      <p:to>
                                        <p:strVal val="visible"/>
                                      </p:to>
                                    </p:set>
                                    <p:animEffect transition="in" filter="fade">
                                      <p:cBhvr>
                                        <p:cTn id="18" dur="1500"/>
                                        <p:tgtEl>
                                          <p:spTgt spid="24"/>
                                        </p:tgtEl>
                                      </p:cBhvr>
                                    </p:animEffect>
                                  </p:childTnLst>
                                </p:cTn>
                              </p:par>
                              <p:par>
                                <p:cTn id="19" presetID="10" presetClass="entr" presetSubtype="0" fill="hold" grpId="0" nodeType="withEffect">
                                  <p:stCondLst>
                                    <p:cond delay="89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126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168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900"/>
                                        <p:tgtEl>
                                          <p:spTgt spid="16"/>
                                        </p:tgtEl>
                                      </p:cBhvr>
                                    </p:animEffect>
                                  </p:childTnLst>
                                </p:cTn>
                              </p:par>
                              <p:par>
                                <p:cTn id="28" presetID="10" presetClass="entr" presetSubtype="0" fill="hold" grpId="0" nodeType="withEffect">
                                  <p:stCondLst>
                                    <p:cond delay="204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900"/>
                                        <p:tgtEl>
                                          <p:spTgt spid="17"/>
                                        </p:tgtEl>
                                      </p:cBhvr>
                                    </p:animEffect>
                                  </p:childTnLst>
                                </p:cTn>
                              </p:par>
                              <p:par>
                                <p:cTn id="31" presetID="10" presetClass="exit" presetSubtype="0" fill="hold" grpId="1" nodeType="withEffect">
                                  <p:stCondLst>
                                    <p:cond delay="27500"/>
                                  </p:stCondLst>
                                  <p:iterate type="lt">
                                    <p:tmPct val="0"/>
                                  </p:iterate>
                                  <p:childTnLst>
                                    <p:animEffect transition="out" filter="fade">
                                      <p:cBhvr>
                                        <p:cTn id="32" dur="500"/>
                                        <p:tgtEl>
                                          <p:spTgt spid="24"/>
                                        </p:tgtEl>
                                      </p:cBhvr>
                                    </p:animEffect>
                                    <p:set>
                                      <p:cBhvr>
                                        <p:cTn id="33" dur="1" fill="hold">
                                          <p:stCondLst>
                                            <p:cond delay="499"/>
                                          </p:stCondLst>
                                        </p:cTn>
                                        <p:tgtEl>
                                          <p:spTgt spid="24"/>
                                        </p:tgtEl>
                                        <p:attrNameLst>
                                          <p:attrName>style.visibility</p:attrName>
                                        </p:attrNameLst>
                                      </p:cBhvr>
                                      <p:to>
                                        <p:strVal val="hidden"/>
                                      </p:to>
                                    </p:set>
                                  </p:childTnLst>
                                </p:cTn>
                              </p:par>
                              <p:par>
                                <p:cTn id="34" presetID="10" presetClass="entr" presetSubtype="0" fill="hold" grpId="0" nodeType="withEffect">
                                  <p:stCondLst>
                                    <p:cond delay="27500"/>
                                  </p:stCondLst>
                                  <p:iterate type="lt">
                                    <p:tmPct val="14054"/>
                                  </p:iterate>
                                  <p:childTnLst>
                                    <p:set>
                                      <p:cBhvr>
                                        <p:cTn id="35" dur="1" fill="hold">
                                          <p:stCondLst>
                                            <p:cond delay="0"/>
                                          </p:stCondLst>
                                        </p:cTn>
                                        <p:tgtEl>
                                          <p:spTgt spid="13"/>
                                        </p:tgtEl>
                                        <p:attrNameLst>
                                          <p:attrName>style.visibility</p:attrName>
                                        </p:attrNameLst>
                                      </p:cBhvr>
                                      <p:to>
                                        <p:strVal val="visible"/>
                                      </p:to>
                                    </p:set>
                                    <p:animEffect transition="in" filter="fade">
                                      <p:cBhvr>
                                        <p:cTn id="36" dur="1500"/>
                                        <p:tgtEl>
                                          <p:spTgt spid="13"/>
                                        </p:tgtEl>
                                      </p:cBhvr>
                                    </p:animEffect>
                                  </p:childTnLst>
                                </p:cTn>
                              </p:par>
                              <p:par>
                                <p:cTn id="37" presetID="10" presetClass="entr" presetSubtype="0" fill="hold" grpId="0" nodeType="withEffect">
                                  <p:stCondLst>
                                    <p:cond delay="275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900"/>
                                        <p:tgtEl>
                                          <p:spTgt spid="18"/>
                                        </p:tgtEl>
                                      </p:cBhvr>
                                    </p:animEffect>
                                  </p:childTnLst>
                                </p:cTn>
                              </p:par>
                              <p:par>
                                <p:cTn id="40" presetID="10" presetClass="entr" presetSubtype="0" fill="hold" grpId="0" nodeType="withEffect">
                                  <p:stCondLst>
                                    <p:cond delay="38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900"/>
                                        <p:tgtEl>
                                          <p:spTgt spid="19"/>
                                        </p:tgtEl>
                                      </p:cBhvr>
                                    </p:animEffect>
                                  </p:childTnLst>
                                </p:cTn>
                              </p:par>
                              <p:par>
                                <p:cTn id="43" presetID="10" presetClass="entr" presetSubtype="0" fill="hold" grpId="0" nodeType="withEffect">
                                  <p:stCondLst>
                                    <p:cond delay="45000"/>
                                  </p:stCondLst>
                                  <p:iterate type="lt">
                                    <p:tmPct val="11146"/>
                                  </p:iterate>
                                  <p:childTnLst>
                                    <p:set>
                                      <p:cBhvr>
                                        <p:cTn id="44" dur="1" fill="hold">
                                          <p:stCondLst>
                                            <p:cond delay="0"/>
                                          </p:stCondLst>
                                        </p:cTn>
                                        <p:tgtEl>
                                          <p:spTgt spid="10"/>
                                        </p:tgtEl>
                                        <p:attrNameLst>
                                          <p:attrName>style.visibility</p:attrName>
                                        </p:attrNameLst>
                                      </p:cBhvr>
                                      <p:to>
                                        <p:strVal val="visible"/>
                                      </p:to>
                                    </p:set>
                                    <p:animEffect transition="in" filter="fade">
                                      <p:cBhvr>
                                        <p:cTn id="45" dur="1500"/>
                                        <p:tgtEl>
                                          <p:spTgt spid="10"/>
                                        </p:tgtEl>
                                      </p:cBhvr>
                                    </p:animEffect>
                                  </p:childTnLst>
                                </p:cTn>
                              </p:par>
                              <p:par>
                                <p:cTn id="46" presetID="10" presetClass="entr" presetSubtype="0" fill="hold" grpId="0" nodeType="withEffect">
                                  <p:stCondLst>
                                    <p:cond delay="4500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900"/>
                                        <p:tgtEl>
                                          <p:spTgt spid="20"/>
                                        </p:tgtEl>
                                      </p:cBhvr>
                                    </p:animEffect>
                                  </p:childTnLst>
                                </p:cTn>
                              </p:par>
                              <p:par>
                                <p:cTn id="49" presetID="10" presetClass="exit" presetSubtype="0" fill="hold" grpId="1" nodeType="withEffect">
                                  <p:stCondLst>
                                    <p:cond delay="45000"/>
                                  </p:stCondLst>
                                  <p:iterate type="lt">
                                    <p:tmPct val="0"/>
                                  </p:iterate>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grpId="0" nodeType="withEffect">
                                  <p:stCondLst>
                                    <p:cond delay="4980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9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55" fill="hold" display="0">
                  <p:stCondLst>
                    <p:cond delay="indefinite"/>
                  </p:stCondLst>
                  <p:endCondLst>
                    <p:cond evt="onStopAudio" delay="0">
                      <p:tgtEl>
                        <p:sldTgt/>
                      </p:tgtEl>
                    </p:cond>
                  </p:endCondLst>
                </p:cTn>
                <p:tgtEl>
                  <p:spTgt spid="4"/>
                </p:tgtEl>
              </p:cMediaNode>
            </p:audio>
          </p:childTnLst>
        </p:cTn>
      </p:par>
    </p:tnLst>
    <p:bldLst>
      <p:bldP spid="23" grpId="0"/>
      <p:bldP spid="11" grpId="0" animBg="1"/>
      <p:bldP spid="12" grpId="0"/>
      <p:bldP spid="24" grpId="0"/>
      <p:bldP spid="24" grpId="1"/>
      <p:bldP spid="10" grpId="0"/>
      <p:bldP spid="13" grpId="0"/>
      <p:bldP spid="13" grpId="1"/>
      <p:bldP spid="14" grpId="0" animBg="1"/>
      <p:bldP spid="15" grpId="0" animBg="1"/>
      <p:bldP spid="16"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基本表的定义、删除与修改</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修改基本表</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向</a:t>
            </a:r>
            <a:r>
              <a:rPr lang="en-US" altLang="zh-CN" sz="2000" dirty="0">
                <a:latin typeface="Times New Roman" panose="02020603050405020304" pitchFamily="18" charset="0"/>
              </a:rPr>
              <a:t>Student</a:t>
            </a:r>
            <a:r>
              <a:rPr lang="zh-CN" altLang="en-US" sz="2000" dirty="0">
                <a:latin typeface="Times New Roman" panose="02020603050405020304" pitchFamily="18" charset="0"/>
              </a:rPr>
              <a:t>表增加“入学时间”列，其数据类型为日期</a:t>
            </a:r>
            <a:r>
              <a:rPr lang="zh-CN" altLang="en-US" sz="2000" dirty="0" smtClean="0">
                <a:latin typeface="Times New Roman" panose="02020603050405020304" pitchFamily="18" charset="0"/>
              </a:rPr>
              <a:t>型。</a:t>
            </a:r>
            <a:endParaRPr lang="zh-CN" altLang="en-US" sz="2000" dirty="0">
              <a:latin typeface="Times New Roman" panose="02020603050405020304" pitchFamily="18" charset="0"/>
            </a:endParaRPr>
          </a:p>
        </p:txBody>
      </p:sp>
      <p:sp>
        <p:nvSpPr>
          <p:cNvPr id="24" name="Text Box 1052"/>
          <p:cNvSpPr txBox="1">
            <a:spLocks noChangeArrowheads="1"/>
          </p:cNvSpPr>
          <p:nvPr/>
        </p:nvSpPr>
        <p:spPr bwMode="auto">
          <a:xfrm>
            <a:off x="2135560" y="1916832"/>
            <a:ext cx="590465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ALTER TABLE Student ADD </a:t>
            </a:r>
            <a:r>
              <a:rPr lang="en-US" altLang="zh-CN" sz="2000" dirty="0" err="1">
                <a:latin typeface="Times New Roman" panose="02020603050405020304" pitchFamily="18" charset="0"/>
              </a:rPr>
              <a:t>S_entrance</a:t>
            </a:r>
            <a:r>
              <a:rPr lang="en-US" altLang="zh-CN" sz="2000" dirty="0">
                <a:latin typeface="Times New Roman" panose="02020603050405020304" pitchFamily="18" charset="0"/>
              </a:rPr>
              <a:t> DATE;</a:t>
            </a:r>
          </a:p>
        </p:txBody>
      </p:sp>
      <p:sp>
        <p:nvSpPr>
          <p:cNvPr id="22" name="Text Box 1052"/>
          <p:cNvSpPr txBox="1">
            <a:spLocks noChangeArrowheads="1"/>
          </p:cNvSpPr>
          <p:nvPr/>
        </p:nvSpPr>
        <p:spPr bwMode="auto">
          <a:xfrm>
            <a:off x="2135560" y="2388949"/>
            <a:ext cx="7776864"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rPr>
              <a:t>不管基本表中原来是否已有数据，新增加的列一律为</a:t>
            </a:r>
            <a:r>
              <a:rPr lang="zh-CN" altLang="en-US" sz="2000" dirty="0" smtClean="0">
                <a:latin typeface="Times New Roman" panose="02020603050405020304" pitchFamily="18" charset="0"/>
              </a:rPr>
              <a:t>空值。</a:t>
            </a:r>
            <a:endParaRPr lang="zh-CN" altLang="en-US" sz="2000" dirty="0">
              <a:latin typeface="Times New Roman" panose="02020603050405020304" pitchFamily="18" charset="0"/>
            </a:endParaRPr>
          </a:p>
        </p:txBody>
      </p:sp>
      <p:pic>
        <p:nvPicPr>
          <p:cNvPr id="5" name="Voice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760984" y="3520332"/>
            <a:ext cx="406400" cy="406400"/>
          </a:xfrm>
          <a:prstGeom prst="rect">
            <a:avLst/>
          </a:prstGeom>
        </p:spPr>
      </p:pic>
    </p:spTree>
    <p:extLst>
      <p:ext uri="{BB962C8B-B14F-4D97-AF65-F5344CB8AC3E}">
        <p14:creationId xmlns:p14="http://schemas.microsoft.com/office/powerpoint/2010/main" val="3206274939"/>
      </p:ext>
    </p:extLst>
  </p:cSld>
  <p:clrMapOvr>
    <a:masterClrMapping/>
  </p:clrMapOvr>
  <mc:AlternateContent xmlns:mc="http://schemas.openxmlformats.org/markup-compatibility/2006">
    <mc:Choice xmlns:p14="http://schemas.microsoft.com/office/powerpoint/2010/main" Requires="p14">
      <p:transition p14:dur="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573" fill="hold"/>
                                        <p:tgtEl>
                                          <p:spTgt spid="5"/>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22" presetClass="entr" presetSubtype="8" fill="hold" grpId="0" nodeType="withEffect">
                                  <p:stCondLst>
                                    <p:cond delay="850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1700"/>
                                        <p:tgtEl>
                                          <p:spTgt spid="24"/>
                                        </p:tgtEl>
                                      </p:cBhvr>
                                    </p:animEffect>
                                  </p:childTnLst>
                                </p:cTn>
                              </p:par>
                              <p:par>
                                <p:cTn id="13" presetID="10" presetClass="entr" presetSubtype="0" fill="hold" grpId="0" nodeType="withEffect">
                                  <p:stCondLst>
                                    <p:cond delay="10600"/>
                                  </p:stCondLst>
                                  <p:iterate type="lt">
                                    <p:tmPct val="16636"/>
                                  </p:iterate>
                                  <p:childTnLst>
                                    <p:set>
                                      <p:cBhvr>
                                        <p:cTn id="14" dur="1" fill="hold">
                                          <p:stCondLst>
                                            <p:cond delay="0"/>
                                          </p:stCondLst>
                                        </p:cTn>
                                        <p:tgtEl>
                                          <p:spTgt spid="22"/>
                                        </p:tgtEl>
                                        <p:attrNameLst>
                                          <p:attrName>style.visibility</p:attrName>
                                        </p:attrNameLst>
                                      </p:cBhvr>
                                      <p:to>
                                        <p:strVal val="visible"/>
                                      </p:to>
                                    </p:set>
                                    <p:animEffect transition="in" filter="fade">
                                      <p:cBhvr>
                                        <p:cTn id="15" dur="1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12" grpId="0"/>
      <p:bldP spid="24"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基本表的定义、删除与修改</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删除基本表 </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在</a:t>
            </a:r>
            <a:r>
              <a:rPr lang="en-US" altLang="zh-CN" sz="2000" dirty="0" smtClean="0">
                <a:latin typeface="Times New Roman" panose="02020603050405020304" pitchFamily="18" charset="0"/>
              </a:rPr>
              <a:t>SQL</a:t>
            </a:r>
            <a:r>
              <a:rPr lang="zh-CN" altLang="en-US" sz="2000" dirty="0" smtClean="0">
                <a:latin typeface="Times New Roman" panose="02020603050405020304" pitchFamily="18" charset="0"/>
              </a:rPr>
              <a:t>中</a:t>
            </a:r>
            <a:endParaRPr lang="zh-CN" altLang="en-US" sz="2000" dirty="0">
              <a:latin typeface="Times New Roman" panose="02020603050405020304" pitchFamily="18" charset="0"/>
            </a:endParaRPr>
          </a:p>
        </p:txBody>
      </p:sp>
      <p:sp>
        <p:nvSpPr>
          <p:cNvPr id="10" name="Text Box 1052"/>
          <p:cNvSpPr txBox="1">
            <a:spLocks noChangeArrowheads="1"/>
          </p:cNvSpPr>
          <p:nvPr/>
        </p:nvSpPr>
        <p:spPr bwMode="auto">
          <a:xfrm>
            <a:off x="1631504" y="2564904"/>
            <a:ext cx="9145016"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RESTRICT</a:t>
            </a:r>
            <a:r>
              <a:rPr lang="zh-CN" altLang="en-US" sz="2000" dirty="0">
                <a:latin typeface="Times New Roman" panose="02020603050405020304" pitchFamily="18" charset="0"/>
              </a:rPr>
              <a:t>：删除表是有限制的。</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欲删除的基本表不能被其他表的约束所引用</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如果存在依赖该表的对象，则此表不能被删除</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CASCADE</a:t>
            </a:r>
            <a:r>
              <a:rPr lang="zh-CN" altLang="en-US" sz="2000" dirty="0">
                <a:latin typeface="Times New Roman" panose="02020603050405020304" pitchFamily="18" charset="0"/>
              </a:rPr>
              <a:t>：删除该表没有限制。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在删除基本表的同时，相关的依赖对象一起删除 </a:t>
            </a:r>
          </a:p>
        </p:txBody>
      </p:sp>
      <p:sp>
        <p:nvSpPr>
          <p:cNvPr id="21" name="Text Box 1052"/>
          <p:cNvSpPr txBox="1">
            <a:spLocks noChangeArrowheads="1"/>
          </p:cNvSpPr>
          <p:nvPr/>
        </p:nvSpPr>
        <p:spPr bwMode="auto">
          <a:xfrm>
            <a:off x="2261574" y="1979548"/>
            <a:ext cx="7668852" cy="369332"/>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lvl="1" indent="0" algn="ctr" eaLnBrk="1" hangingPunct="1">
              <a:spcBef>
                <a:spcPct val="50000"/>
              </a:spcBef>
              <a:buSzTx/>
              <a:buNone/>
            </a:pPr>
            <a:r>
              <a:rPr lang="en-US" altLang="zh-CN" sz="1800" dirty="0">
                <a:latin typeface="Times New Roman" panose="02020603050405020304" pitchFamily="18" charset="0"/>
              </a:rPr>
              <a:t>DROP TABLE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a:t>
            </a:r>
            <a:r>
              <a:rPr lang="zh-CN" altLang="en-US" sz="1800" dirty="0">
                <a:latin typeface="Times New Roman" panose="02020603050405020304" pitchFamily="18" charset="0"/>
              </a:rPr>
              <a:t>［</a:t>
            </a:r>
            <a:r>
              <a:rPr lang="en-US" altLang="zh-CN" sz="1800" dirty="0">
                <a:latin typeface="Times New Roman" panose="02020603050405020304" pitchFamily="18" charset="0"/>
              </a:rPr>
              <a:t>RESTRICT| </a:t>
            </a:r>
            <a:r>
              <a:rPr lang="en-US" altLang="zh-CN" sz="1800" dirty="0" smtClean="0">
                <a:latin typeface="Times New Roman" panose="02020603050405020304" pitchFamily="18" charset="0"/>
              </a:rPr>
              <a:t>CASCADE</a:t>
            </a:r>
            <a:r>
              <a:rPr lang="zh-CN" altLang="en-US" sz="1800" dirty="0" smtClean="0">
                <a:latin typeface="Times New Roman" panose="02020603050405020304" pitchFamily="18" charset="0"/>
              </a:rPr>
              <a:t>］</a:t>
            </a:r>
            <a:r>
              <a:rPr lang="en-US" altLang="zh-CN" sz="1800" dirty="0" smtClean="0">
                <a:latin typeface="Times New Roman" panose="02020603050405020304" pitchFamily="18" charset="0"/>
              </a:rPr>
              <a:t>;</a:t>
            </a:r>
            <a:endParaRPr lang="en-US" altLang="zh-CN" sz="1800" dirty="0">
              <a:latin typeface="Times New Roman" panose="02020603050405020304" pitchFamily="18" charset="0"/>
            </a:endParaRPr>
          </a:p>
        </p:txBody>
      </p:sp>
      <p:pic>
        <p:nvPicPr>
          <p:cNvPr id="5" name="Voic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84920" y="3429000"/>
            <a:ext cx="406400" cy="406400"/>
          </a:xfrm>
          <a:prstGeom prst="rect">
            <a:avLst/>
          </a:prstGeom>
        </p:spPr>
      </p:pic>
    </p:spTree>
    <p:extLst>
      <p:ext uri="{BB962C8B-B14F-4D97-AF65-F5344CB8AC3E}">
        <p14:creationId xmlns:p14="http://schemas.microsoft.com/office/powerpoint/2010/main" val="4028189986"/>
      </p:ext>
    </p:extLst>
  </p:cSld>
  <p:clrMapOvr>
    <a:masterClrMapping/>
  </p:clrMapOvr>
  <mc:AlternateContent xmlns:mc="http://schemas.openxmlformats.org/markup-compatibility/2006">
    <mc:Choice xmlns:p14="http://schemas.microsoft.com/office/powerpoint/2010/main" Requires="p14">
      <p:transition p14:dur="10" advTm="32000"/>
    </mc:Choice>
    <mc:Fallback>
      <p:transition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275" fill="hold"/>
                                        <p:tgtEl>
                                          <p:spTgt spid="5"/>
                                        </p:tgtEl>
                                      </p:cBhvr>
                                    </p:cmd>
                                  </p:childTnLst>
                                </p:cTn>
                              </p:par>
                              <p:par>
                                <p:cTn id="7" presetID="10" presetClass="entr" presetSubtype="0" fill="hold" grpId="0" nodeType="withEffect">
                                  <p:stCondLst>
                                    <p:cond delay="0"/>
                                  </p:stCondLst>
                                  <p:iterate type="lt">
                                    <p:tmPct val="16923"/>
                                  </p:iterate>
                                  <p:childTnLst>
                                    <p:set>
                                      <p:cBhvr>
                                        <p:cTn id="8" dur="1" fill="hold">
                                          <p:stCondLst>
                                            <p:cond delay="0"/>
                                          </p:stCondLst>
                                        </p:cTn>
                                        <p:tgtEl>
                                          <p:spTgt spid="23"/>
                                        </p:tgtEl>
                                        <p:attrNameLst>
                                          <p:attrName>style.visibility</p:attrName>
                                        </p:attrNameLst>
                                      </p:cBhvr>
                                      <p:to>
                                        <p:strVal val="visible"/>
                                      </p:to>
                                    </p:set>
                                    <p:animEffect transition="in" filter="fade">
                                      <p:cBhvr>
                                        <p:cTn id="9" dur="1300"/>
                                        <p:tgtEl>
                                          <p:spTgt spid="23"/>
                                        </p:tgtEl>
                                      </p:cBhvr>
                                    </p:animEffect>
                                  </p:childTnLst>
                                </p:cTn>
                              </p:par>
                              <p:par>
                                <p:cTn id="10" presetID="10" presetClass="entr" presetSubtype="0" fill="hold" grpId="0" nodeType="withEffect">
                                  <p:stCondLst>
                                    <p:cond delay="2400"/>
                                  </p:stCondLst>
                                  <p:iterate type="lt">
                                    <p:tmPct val="1781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200"/>
                                        <p:tgtEl>
                                          <p:spTgt spid="12"/>
                                        </p:tgtEl>
                                      </p:cBhvr>
                                    </p:animEffect>
                                  </p:childTnLst>
                                </p:cTn>
                              </p:par>
                              <p:par>
                                <p:cTn id="13" presetID="22" presetClass="entr" presetSubtype="8" fill="hold" grpId="0" nodeType="withEffect">
                                  <p:stCondLst>
                                    <p:cond delay="470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1400"/>
                                        <p:tgtEl>
                                          <p:spTgt spid="21"/>
                                        </p:tgtEl>
                                      </p:cBhvr>
                                    </p:animEffect>
                                  </p:childTnLst>
                                </p:cTn>
                              </p:par>
                              <p:par>
                                <p:cTn id="16" presetID="10" presetClass="entr" presetSubtype="0" fill="hold" grpId="0" nodeType="withEffect">
                                  <p:stCondLst>
                                    <p:cond delay="6300"/>
                                  </p:stCondLst>
                                  <p:iterate type="lt">
                                    <p:tmPct val="11146"/>
                                  </p:iterate>
                                  <p:childTnLst>
                                    <p:set>
                                      <p:cBhvr>
                                        <p:cTn id="17" dur="1" fill="hold">
                                          <p:stCondLst>
                                            <p:cond delay="0"/>
                                          </p:stCondLst>
                                        </p:cTn>
                                        <p:tgtEl>
                                          <p:spTgt spid="10"/>
                                        </p:tgtEl>
                                        <p:attrNameLst>
                                          <p:attrName>style.visibility</p:attrName>
                                        </p:attrNameLst>
                                      </p:cBhvr>
                                      <p:to>
                                        <p:strVal val="visible"/>
                                      </p:to>
                                    </p:set>
                                    <p:animEffect transition="in" filter="fade">
                                      <p:cBhvr>
                                        <p:cTn id="18" dur="19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23" grpId="0"/>
      <p:bldP spid="12" grpId="0"/>
      <p:bldP spid="10" grpId="0"/>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基本表的定义、删除与修改</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删除基本表 </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rPr>
              <a:t> </a:t>
            </a:r>
            <a:r>
              <a:rPr lang="en-US" altLang="zh-CN" sz="2000" dirty="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a:latin typeface="Times New Roman" panose="02020603050405020304" pitchFamily="18" charset="0"/>
              </a:rPr>
              <a:t>删除</a:t>
            </a:r>
            <a:r>
              <a:rPr lang="en-US" altLang="zh-CN" sz="2000" dirty="0">
                <a:latin typeface="Times New Roman" panose="02020603050405020304" pitchFamily="18" charset="0"/>
              </a:rPr>
              <a:t>Student</a:t>
            </a:r>
            <a:r>
              <a:rPr lang="zh-CN" altLang="en-US" sz="2000" dirty="0" smtClean="0">
                <a:latin typeface="Times New Roman" panose="02020603050405020304" pitchFamily="18" charset="0"/>
              </a:rPr>
              <a:t>表</a:t>
            </a:r>
            <a:r>
              <a:rPr lang="zh-CN" altLang="en-US" sz="2000" dirty="0">
                <a:latin typeface="Times New Roman" panose="02020603050405020304" pitchFamily="18" charset="0"/>
              </a:rPr>
              <a:t>。</a:t>
            </a:r>
          </a:p>
        </p:txBody>
      </p:sp>
      <p:sp>
        <p:nvSpPr>
          <p:cNvPr id="9" name="Text Box 1052"/>
          <p:cNvSpPr txBox="1">
            <a:spLocks noChangeArrowheads="1"/>
          </p:cNvSpPr>
          <p:nvPr/>
        </p:nvSpPr>
        <p:spPr bwMode="auto">
          <a:xfrm>
            <a:off x="2207568" y="1831178"/>
            <a:ext cx="5616624"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DROP TABLE  Student  CASCADE;</a:t>
            </a:r>
          </a:p>
        </p:txBody>
      </p:sp>
      <p:sp>
        <p:nvSpPr>
          <p:cNvPr id="11" name="Text Box 1052"/>
          <p:cNvSpPr txBox="1">
            <a:spLocks noChangeArrowheads="1"/>
          </p:cNvSpPr>
          <p:nvPr/>
        </p:nvSpPr>
        <p:spPr bwMode="auto">
          <a:xfrm>
            <a:off x="1631504" y="2207186"/>
            <a:ext cx="9145016"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基本表定义被删除，数据被删除</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表上建立的索引、视图、触发器等一般也将被删除 </a:t>
            </a:r>
          </a:p>
        </p:txBody>
      </p:sp>
      <p:pic>
        <p:nvPicPr>
          <p:cNvPr id="4" name="Voice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20824" y="3225800"/>
            <a:ext cx="406400" cy="406400"/>
          </a:xfrm>
          <a:prstGeom prst="rect">
            <a:avLst/>
          </a:prstGeom>
        </p:spPr>
      </p:pic>
    </p:spTree>
    <p:extLst>
      <p:ext uri="{BB962C8B-B14F-4D97-AF65-F5344CB8AC3E}">
        <p14:creationId xmlns:p14="http://schemas.microsoft.com/office/powerpoint/2010/main" val="3477758883"/>
      </p:ext>
    </p:extLst>
  </p:cSld>
  <p:clrMapOvr>
    <a:masterClrMapping/>
  </p:clrMapOvr>
  <mc:AlternateContent xmlns:mc="http://schemas.openxmlformats.org/markup-compatibility/2006">
    <mc:Choice xmlns:p14="http://schemas.microsoft.com/office/powerpoint/2010/main" Requires="p14">
      <p:transition p14:dur="10" advTm="19000"/>
    </mc:Choice>
    <mc:Fallback>
      <p:transition advTm="1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475" fill="hold"/>
                                        <p:tgtEl>
                                          <p:spTgt spid="4"/>
                                        </p:tgtEl>
                                      </p:cBhvr>
                                    </p:cmd>
                                  </p:childTnLst>
                                </p:cTn>
                              </p:par>
                              <p:par>
                                <p:cTn id="7" presetID="10" presetClass="entr" presetSubtype="0" fill="hold" grpId="0" nodeType="withEffect">
                                  <p:stCondLst>
                                    <p:cond delay="0"/>
                                  </p:stCondLst>
                                  <p:iterate type="lt">
                                    <p:tmPct val="17810"/>
                                  </p:iterate>
                                  <p:childTnLst>
                                    <p:set>
                                      <p:cBhvr>
                                        <p:cTn id="8" dur="1" fill="hold">
                                          <p:stCondLst>
                                            <p:cond delay="0"/>
                                          </p:stCondLst>
                                        </p:cTn>
                                        <p:tgtEl>
                                          <p:spTgt spid="12"/>
                                        </p:tgtEl>
                                        <p:attrNameLst>
                                          <p:attrName>style.visibility</p:attrName>
                                        </p:attrNameLst>
                                      </p:cBhvr>
                                      <p:to>
                                        <p:strVal val="visible"/>
                                      </p:to>
                                    </p:set>
                                    <p:animEffect transition="in" filter="fade">
                                      <p:cBhvr>
                                        <p:cTn id="9" dur="1200"/>
                                        <p:tgtEl>
                                          <p:spTgt spid="12"/>
                                        </p:tgtEl>
                                      </p:cBhvr>
                                    </p:animEffect>
                                  </p:childTnLst>
                                </p:cTn>
                              </p:par>
                              <p:par>
                                <p:cTn id="10" presetID="22" presetClass="entr" presetSubtype="8" fill="hold" grpId="0" nodeType="withEffect">
                                  <p:stCondLst>
                                    <p:cond delay="43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700"/>
                                        <p:tgtEl>
                                          <p:spTgt spid="9"/>
                                        </p:tgtEl>
                                      </p:cBhvr>
                                    </p:animEffect>
                                  </p:childTnLst>
                                </p:cTn>
                              </p:par>
                              <p:par>
                                <p:cTn id="13" presetID="10" presetClass="entr" presetSubtype="0" fill="hold" grpId="0" nodeType="withEffect">
                                  <p:stCondLst>
                                    <p:cond delay="6500"/>
                                  </p:stCondLst>
                                  <p:iterate type="lt">
                                    <p:tmPct val="17810"/>
                                  </p:iterate>
                                  <p:childTnLst>
                                    <p:set>
                                      <p:cBhvr>
                                        <p:cTn id="14" dur="1" fill="hold">
                                          <p:stCondLst>
                                            <p:cond delay="0"/>
                                          </p:stCondLst>
                                        </p:cTn>
                                        <p:tgtEl>
                                          <p:spTgt spid="11"/>
                                        </p:tgtEl>
                                        <p:attrNameLst>
                                          <p:attrName>style.visibility</p:attrName>
                                        </p:attrNameLst>
                                      </p:cBhvr>
                                      <p:to>
                                        <p:strVal val="visible"/>
                                      </p:to>
                                    </p:set>
                                    <p:animEffect transition="in" filter="fade">
                                      <p:cBhvr>
                                        <p:cTn id="15" dur="1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4"/>
                </p:tgtEl>
              </p:cMediaNode>
            </p:audio>
          </p:childTnLst>
        </p:cTn>
      </p:par>
    </p:tnLst>
    <p:bldLst>
      <p:bldP spid="12"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索引的建立与删除</a:t>
            </a:r>
          </a:p>
        </p:txBody>
      </p:sp>
      <p:sp>
        <p:nvSpPr>
          <p:cNvPr id="12" name="Text Box 1052"/>
          <p:cNvSpPr txBox="1">
            <a:spLocks noChangeArrowheads="1"/>
          </p:cNvSpPr>
          <p:nvPr/>
        </p:nvSpPr>
        <p:spPr bwMode="auto">
          <a:xfrm>
            <a:off x="1271464" y="1052736"/>
            <a:ext cx="9145016" cy="409342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建立索引的目的：加快查询速度</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关系数据库管理系统中常见索引：</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顺序文件上的索引</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rPr>
              <a:t>B+</a:t>
            </a:r>
            <a:r>
              <a:rPr lang="zh-CN" altLang="en-US" sz="2000" dirty="0">
                <a:latin typeface="Times New Roman" panose="02020603050405020304" pitchFamily="18" charset="0"/>
              </a:rPr>
              <a:t>树</a:t>
            </a:r>
            <a:r>
              <a:rPr lang="zh-CN" altLang="en-US" sz="2000" dirty="0" smtClean="0">
                <a:latin typeface="Times New Roman" panose="02020603050405020304" pitchFamily="18" charset="0"/>
              </a:rPr>
              <a:t>索引</a:t>
            </a:r>
            <a:endParaRPr lang="en-US" altLang="zh-CN" sz="2000" dirty="0" smtClean="0">
              <a:latin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rPr>
              <a:t>散</a:t>
            </a:r>
            <a:r>
              <a:rPr lang="zh-CN" altLang="en-US" sz="2000" dirty="0">
                <a:latin typeface="Times New Roman" panose="02020603050405020304" pitchFamily="18" charset="0"/>
              </a:rPr>
              <a:t>列</a:t>
            </a:r>
            <a:r>
              <a:rPr lang="zh-CN" altLang="en-US" sz="2000" dirty="0" smtClean="0">
                <a:latin typeface="Times New Roman" panose="02020603050405020304" pitchFamily="18" charset="0"/>
              </a:rPr>
              <a:t>（</a:t>
            </a:r>
            <a:r>
              <a:rPr lang="en-US" altLang="zh-CN" sz="2000" dirty="0">
                <a:latin typeface="Times New Roman" panose="02020603050405020304" pitchFamily="18" charset="0"/>
              </a:rPr>
              <a:t> HASH </a:t>
            </a:r>
            <a:r>
              <a:rPr lang="zh-CN" altLang="en-US" sz="2000" dirty="0" smtClean="0">
                <a:latin typeface="Times New Roman" panose="02020603050405020304" pitchFamily="18" charset="0"/>
              </a:rPr>
              <a:t>）</a:t>
            </a:r>
            <a:r>
              <a:rPr lang="zh-CN" altLang="en-US" sz="2000" dirty="0">
                <a:latin typeface="Times New Roman" panose="02020603050405020304" pitchFamily="18" charset="0"/>
              </a:rPr>
              <a:t>索引</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位图索引</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特点：</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rPr>
              <a:t>B+</a:t>
            </a:r>
            <a:r>
              <a:rPr lang="zh-CN" altLang="en-US" sz="2000" dirty="0">
                <a:latin typeface="Times New Roman" panose="02020603050405020304" pitchFamily="18" charset="0"/>
              </a:rPr>
              <a:t>树索引具有动态平衡的优点 </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rPr>
              <a:t>HASH</a:t>
            </a:r>
            <a:r>
              <a:rPr lang="zh-CN" altLang="en-US" sz="2000" dirty="0">
                <a:latin typeface="Times New Roman" panose="02020603050405020304" pitchFamily="18" charset="0"/>
              </a:rPr>
              <a:t>索引具有查找速度快的特点</a:t>
            </a:r>
          </a:p>
        </p:txBody>
      </p:sp>
      <p:pic>
        <p:nvPicPr>
          <p:cNvPr id="4" name="Voice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28936" y="3459490"/>
            <a:ext cx="406400" cy="406400"/>
          </a:xfrm>
          <a:prstGeom prst="rect">
            <a:avLst/>
          </a:prstGeom>
        </p:spPr>
      </p:pic>
    </p:spTree>
    <p:extLst>
      <p:ext uri="{BB962C8B-B14F-4D97-AF65-F5344CB8AC3E}">
        <p14:creationId xmlns:p14="http://schemas.microsoft.com/office/powerpoint/2010/main" val="4093882120"/>
      </p:ext>
    </p:extLst>
  </p:cSld>
  <p:clrMapOvr>
    <a:masterClrMapping/>
  </p:clrMapOvr>
  <p:transition spd="slow" advTm="30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167" fill="hold"/>
                                        <p:tgtEl>
                                          <p:spTgt spid="4"/>
                                        </p:tgtEl>
                                      </p:cBhvr>
                                    </p:cmd>
                                  </p:childTnLst>
                                </p:cTn>
                              </p:par>
                              <p:par>
                                <p:cTn id="7" presetID="21" presetClass="entr" presetSubtype="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1)">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100"/>
                                        <p:tgtEl>
                                          <p:spTgt spid="3"/>
                                        </p:tgtEl>
                                      </p:cBhvr>
                                    </p:animEffect>
                                  </p:childTnLst>
                                </p:cTn>
                              </p:par>
                              <p:par>
                                <p:cTn id="13" presetID="10" presetClass="entr" presetSubtype="0" fill="hold" grpId="0" nodeType="withEffect">
                                  <p:stCondLst>
                                    <p:cond delay="2500"/>
                                  </p:stCondLst>
                                  <p:iterate type="lt">
                                    <p:tmPct val="1781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1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4"/>
                </p:tgtEl>
              </p:cMediaNode>
            </p:audio>
          </p:childTnLst>
        </p:cTn>
      </p:par>
    </p:tnLst>
    <p:bldLst>
      <p:bldP spid="2" grpId="0"/>
      <p:bldP spid="3"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40465" y="251937"/>
            <a:ext cx="3311071"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ea typeface="华文行楷" panose="02010800040101010101" pitchFamily="2" charset="-122"/>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sp>
        <p:nvSpPr>
          <p:cNvPr id="26" name="Text Box 1052"/>
          <p:cNvSpPr txBox="1">
            <a:spLocks noChangeArrowheads="1"/>
          </p:cNvSpPr>
          <p:nvPr/>
        </p:nvSpPr>
        <p:spPr bwMode="auto">
          <a:xfrm>
            <a:off x="1127448" y="1124744"/>
            <a:ext cx="9937104" cy="101566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457200" eaLnBrk="1" hangingPunct="1">
              <a:spcBef>
                <a:spcPct val="50000"/>
              </a:spcBef>
              <a:buSzTx/>
              <a:buNone/>
            </a:pPr>
            <a:r>
              <a:rPr lang="zh-CN" altLang="en-US" sz="2000" dirty="0">
                <a:latin typeface="Times New Roman" panose="02020603050405020304" pitchFamily="18" charset="0"/>
              </a:rPr>
              <a:t>关系数据库系统支持三级模式结构，其模式、外模式和内模式中的基本对象有模式、表、视图和索引等。因此</a:t>
            </a:r>
            <a:r>
              <a:rPr lang="en-US" altLang="zh-CN" sz="2000" dirty="0">
                <a:latin typeface="Times New Roman" panose="02020603050405020304" pitchFamily="18" charset="0"/>
              </a:rPr>
              <a:t>SQL</a:t>
            </a:r>
            <a:r>
              <a:rPr lang="zh-CN" altLang="en-US" sz="2000" dirty="0">
                <a:latin typeface="Times New Roman" panose="02020603050405020304" pitchFamily="18" charset="0"/>
              </a:rPr>
              <a:t>的数据定义功能包括模式定义、表定义、视图和索引的定义，如下所示</a:t>
            </a:r>
            <a:endParaRPr lang="zh-CN" altLang="en-US" sz="2000" dirty="0">
              <a:latin typeface="Times New Roman" panose="02020603050405020304" pitchFamily="18" charset="0"/>
            </a:endParaRPr>
          </a:p>
        </p:txBody>
      </p:sp>
      <p:graphicFrame>
        <p:nvGraphicFramePr>
          <p:cNvPr id="27" name="表格 26"/>
          <p:cNvGraphicFramePr>
            <a:graphicFrameLocks noGrp="1"/>
          </p:cNvGraphicFramePr>
          <p:nvPr>
            <p:extLst>
              <p:ext uri="{D42A27DB-BD31-4B8C-83A1-F6EECF244321}">
                <p14:modId xmlns:p14="http://schemas.microsoft.com/office/powerpoint/2010/main" val="811825478"/>
              </p:ext>
            </p:extLst>
          </p:nvPr>
        </p:nvGraphicFramePr>
        <p:xfrm>
          <a:off x="1582924" y="2403349"/>
          <a:ext cx="9026153" cy="1961755"/>
        </p:xfrm>
        <a:graphic>
          <a:graphicData uri="http://schemas.openxmlformats.org/drawingml/2006/table">
            <a:tbl>
              <a:tblPr firstRow="1" bandRow="1">
                <a:tableStyleId>{5940675A-B579-460E-94D1-54222C63F5DA}</a:tableStyleId>
              </a:tblPr>
              <a:tblGrid>
                <a:gridCol w="2057229">
                  <a:extLst>
                    <a:ext uri="{9D8B030D-6E8A-4147-A177-3AD203B41FA5}">
                      <a16:colId xmlns:a16="http://schemas.microsoft.com/office/drawing/2014/main" val="1864291204"/>
                    </a:ext>
                  </a:extLst>
                </a:gridCol>
                <a:gridCol w="2478074">
                  <a:extLst>
                    <a:ext uri="{9D8B030D-6E8A-4147-A177-3AD203B41FA5}">
                      <a16:colId xmlns:a16="http://schemas.microsoft.com/office/drawing/2014/main" val="1314607164"/>
                    </a:ext>
                  </a:extLst>
                </a:gridCol>
                <a:gridCol w="2290522">
                  <a:extLst>
                    <a:ext uri="{9D8B030D-6E8A-4147-A177-3AD203B41FA5}">
                      <a16:colId xmlns:a16="http://schemas.microsoft.com/office/drawing/2014/main" val="3887555452"/>
                    </a:ext>
                  </a:extLst>
                </a:gridCol>
                <a:gridCol w="2200328">
                  <a:extLst>
                    <a:ext uri="{9D8B030D-6E8A-4147-A177-3AD203B41FA5}">
                      <a16:colId xmlns:a16="http://schemas.microsoft.com/office/drawing/2014/main" val="2839948586"/>
                    </a:ext>
                  </a:extLst>
                </a:gridCol>
              </a:tblGrid>
              <a:tr h="34821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b="1" kern="100" baseline="0" dirty="0" smtClean="0">
                          <a:effectLst/>
                          <a:latin typeface="Times New Roman" panose="02020603050405020304" pitchFamily="18" charset="0"/>
                          <a:ea typeface="宋体" panose="02010600030101010101" pitchFamily="2" charset="-122"/>
                        </a:rPr>
                        <a:t>操作对象</a:t>
                      </a:r>
                    </a:p>
                  </a:txBody>
                  <a:tcPr>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b="1" kern="100" baseline="0" dirty="0" smtClean="0">
                          <a:effectLst/>
                          <a:latin typeface="Times New Roman" panose="02020603050405020304" pitchFamily="18" charset="0"/>
                          <a:ea typeface="宋体" panose="02010600030101010101" pitchFamily="2" charset="-122"/>
                        </a:rPr>
                        <a:t>操作方式</a:t>
                      </a:r>
                    </a:p>
                  </a:txBody>
                  <a:tcPr>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4062301586"/>
                  </a:ext>
                </a:extLst>
              </a:tr>
              <a:tr h="319199">
                <a:tc>
                  <a:txBody>
                    <a:bodyPr/>
                    <a:lstStyle/>
                    <a:p>
                      <a:pPr algn="ctr">
                        <a:spcAft>
                          <a:spcPts val="0"/>
                        </a:spcAft>
                      </a:pPr>
                      <a:r>
                        <a:rPr lang="zh-CN" sz="1800" b="1" kern="100" baseline="0" dirty="0">
                          <a:effectLst/>
                          <a:latin typeface="Times New Roman" panose="02020603050405020304" pitchFamily="18" charset="0"/>
                          <a:ea typeface="宋体" panose="02010600030101010101" pitchFamily="2" charset="-122"/>
                        </a:rPr>
                        <a:t>模式</a:t>
                      </a: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algn="ctr">
                        <a:spcAft>
                          <a:spcPts val="0"/>
                        </a:spcAft>
                      </a:pPr>
                      <a:r>
                        <a:rPr lang="zh-CN" sz="1800" b="1" kern="100" baseline="0" dirty="0">
                          <a:effectLst/>
                          <a:latin typeface="Times New Roman" panose="02020603050405020304" pitchFamily="18" charset="0"/>
                          <a:ea typeface="宋体" panose="02010600030101010101" pitchFamily="2" charset="-122"/>
                        </a:rPr>
                        <a:t>创</a:t>
                      </a:r>
                      <a:r>
                        <a:rPr lang="en-US" sz="1800" b="1" kern="100" baseline="0" dirty="0">
                          <a:effectLst/>
                          <a:latin typeface="Times New Roman" panose="02020603050405020304" pitchFamily="18" charset="0"/>
                          <a:ea typeface="宋体" panose="02010600030101010101" pitchFamily="2" charset="-122"/>
                        </a:rPr>
                        <a:t>  </a:t>
                      </a:r>
                      <a:r>
                        <a:rPr lang="zh-CN" sz="1800" b="1" kern="100" baseline="0" dirty="0">
                          <a:effectLst/>
                          <a:latin typeface="Times New Roman" panose="02020603050405020304" pitchFamily="18" charset="0"/>
                          <a:ea typeface="宋体" panose="02010600030101010101" pitchFamily="2" charset="-122"/>
                        </a:rPr>
                        <a:t>建</a:t>
                      </a: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algn="ctr">
                        <a:spcAft>
                          <a:spcPts val="0"/>
                        </a:spcAft>
                      </a:pPr>
                      <a:r>
                        <a:rPr lang="zh-CN" sz="1800" b="1" kern="100" baseline="0" dirty="0">
                          <a:effectLst/>
                          <a:latin typeface="Times New Roman" panose="02020603050405020304" pitchFamily="18" charset="0"/>
                          <a:ea typeface="宋体" panose="02010600030101010101" pitchFamily="2" charset="-122"/>
                        </a:rPr>
                        <a:t>删</a:t>
                      </a:r>
                      <a:r>
                        <a:rPr lang="en-US" sz="1800" b="1" kern="100" baseline="0" dirty="0">
                          <a:effectLst/>
                          <a:latin typeface="Times New Roman" panose="02020603050405020304" pitchFamily="18" charset="0"/>
                          <a:ea typeface="宋体" panose="02010600030101010101" pitchFamily="2" charset="-122"/>
                        </a:rPr>
                        <a:t>  </a:t>
                      </a:r>
                      <a:r>
                        <a:rPr lang="zh-CN" sz="1800" b="1" kern="100" baseline="0" dirty="0">
                          <a:effectLst/>
                          <a:latin typeface="Times New Roman" panose="02020603050405020304" pitchFamily="18" charset="0"/>
                          <a:ea typeface="宋体" panose="02010600030101010101" pitchFamily="2" charset="-122"/>
                        </a:rPr>
                        <a:t>除</a:t>
                      </a: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algn="ctr">
                        <a:spcAft>
                          <a:spcPts val="0"/>
                        </a:spcAft>
                      </a:pPr>
                      <a:r>
                        <a:rPr lang="zh-CN" sz="1800" b="1" kern="100" baseline="0" dirty="0">
                          <a:effectLst/>
                          <a:latin typeface="Times New Roman" panose="02020603050405020304" pitchFamily="18" charset="0"/>
                          <a:ea typeface="宋体" panose="02010600030101010101" pitchFamily="2" charset="-122"/>
                        </a:rPr>
                        <a:t>修</a:t>
                      </a:r>
                      <a:r>
                        <a:rPr lang="en-US" sz="1800" b="1" kern="100" baseline="0" dirty="0">
                          <a:effectLst/>
                          <a:latin typeface="Times New Roman" panose="02020603050405020304" pitchFamily="18" charset="0"/>
                          <a:ea typeface="宋体" panose="02010600030101010101" pitchFamily="2" charset="-122"/>
                        </a:rPr>
                        <a:t>  </a:t>
                      </a:r>
                      <a:r>
                        <a:rPr lang="zh-CN" sz="1800" b="1" kern="100" baseline="0" dirty="0">
                          <a:effectLst/>
                          <a:latin typeface="Times New Roman" panose="02020603050405020304" pitchFamily="18" charset="0"/>
                          <a:ea typeface="宋体" panose="02010600030101010101" pitchFamily="2" charset="-122"/>
                        </a:rPr>
                        <a:t>改</a:t>
                      </a: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extLst>
                  <a:ext uri="{0D108BD9-81ED-4DB2-BD59-A6C34878D82A}">
                    <a16:rowId xmlns:a16="http://schemas.microsoft.com/office/drawing/2014/main" val="1445818145"/>
                  </a:ext>
                </a:extLst>
              </a:tr>
              <a:tr h="319199">
                <a:tc>
                  <a:txBody>
                    <a:bodyPr/>
                    <a:lstStyle/>
                    <a:p>
                      <a:pPr algn="ctr">
                        <a:spcAft>
                          <a:spcPts val="0"/>
                        </a:spcAft>
                      </a:pPr>
                      <a:r>
                        <a:rPr lang="zh-CN" sz="1800" b="1" kern="100" baseline="0" dirty="0">
                          <a:effectLst/>
                          <a:latin typeface="Times New Roman" panose="02020603050405020304" pitchFamily="18" charset="0"/>
                          <a:ea typeface="宋体" panose="02010600030101010101" pitchFamily="2" charset="-122"/>
                        </a:rPr>
                        <a:t>表</a:t>
                      </a: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182245" algn="l">
                        <a:spcAft>
                          <a:spcPts val="0"/>
                        </a:spcAft>
                      </a:pPr>
                      <a:r>
                        <a:rPr lang="en-US" sz="1800" b="1" kern="100" baseline="0" dirty="0">
                          <a:effectLst/>
                          <a:latin typeface="Times New Roman" panose="02020603050405020304" pitchFamily="18" charset="0"/>
                          <a:ea typeface="宋体" panose="02010600030101010101" pitchFamily="2" charset="-122"/>
                        </a:rPr>
                        <a:t>CREATE SCHEMA</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183515" algn="l">
                        <a:spcAft>
                          <a:spcPts val="0"/>
                        </a:spcAft>
                      </a:pPr>
                      <a:r>
                        <a:rPr lang="en-US" sz="1800" b="1" kern="100" baseline="0" dirty="0">
                          <a:effectLst/>
                          <a:latin typeface="Times New Roman" panose="02020603050405020304" pitchFamily="18" charset="0"/>
                          <a:ea typeface="宋体" panose="02010600030101010101" pitchFamily="2" charset="-122"/>
                        </a:rPr>
                        <a:t>DROP SCHEMA</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185420" algn="ctr">
                        <a:spcAft>
                          <a:spcPts val="0"/>
                        </a:spcAft>
                      </a:pPr>
                      <a:r>
                        <a:rPr lang="en-US" sz="1800" b="1" kern="100" baseline="0" dirty="0">
                          <a:effectLst/>
                          <a:latin typeface="Times New Roman" panose="02020603050405020304" pitchFamily="18" charset="0"/>
                          <a:ea typeface="宋体" panose="02010600030101010101" pitchFamily="2" charset="-122"/>
                        </a:rPr>
                        <a:t> </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extLst>
                  <a:ext uri="{0D108BD9-81ED-4DB2-BD59-A6C34878D82A}">
                    <a16:rowId xmlns:a16="http://schemas.microsoft.com/office/drawing/2014/main" val="3623743093"/>
                  </a:ext>
                </a:extLst>
              </a:tr>
              <a:tr h="319199">
                <a:tc>
                  <a:txBody>
                    <a:bodyPr/>
                    <a:lstStyle/>
                    <a:p>
                      <a:pPr algn="ctr">
                        <a:spcAft>
                          <a:spcPts val="0"/>
                        </a:spcAft>
                      </a:pPr>
                      <a:r>
                        <a:rPr lang="zh-CN" sz="1800" b="1" kern="100" baseline="0" dirty="0">
                          <a:effectLst/>
                          <a:latin typeface="Times New Roman" panose="02020603050405020304" pitchFamily="18" charset="0"/>
                          <a:ea typeface="宋体" panose="02010600030101010101" pitchFamily="2" charset="-122"/>
                        </a:rPr>
                        <a:t>视图</a:t>
                      </a: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182245" algn="l">
                        <a:spcAft>
                          <a:spcPts val="0"/>
                        </a:spcAft>
                      </a:pPr>
                      <a:r>
                        <a:rPr lang="en-US" sz="1800" b="1" kern="100" baseline="0" dirty="0">
                          <a:effectLst/>
                          <a:latin typeface="Times New Roman" panose="02020603050405020304" pitchFamily="18" charset="0"/>
                          <a:ea typeface="宋体" panose="02010600030101010101" pitchFamily="2" charset="-122"/>
                        </a:rPr>
                        <a:t>CREATE TABLE</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183515" algn="l">
                        <a:spcAft>
                          <a:spcPts val="0"/>
                        </a:spcAft>
                      </a:pPr>
                      <a:r>
                        <a:rPr lang="en-US" sz="1800" b="1" kern="100" baseline="0" dirty="0">
                          <a:effectLst/>
                          <a:latin typeface="Times New Roman" panose="02020603050405020304" pitchFamily="18" charset="0"/>
                          <a:ea typeface="宋体" panose="02010600030101010101" pitchFamily="2" charset="-122"/>
                        </a:rPr>
                        <a:t>DROP TABLE</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0" algn="ctr">
                        <a:spcAft>
                          <a:spcPts val="0"/>
                        </a:spcAft>
                      </a:pPr>
                      <a:r>
                        <a:rPr lang="en-US" sz="1800" b="1" kern="100" baseline="0" dirty="0">
                          <a:effectLst/>
                          <a:latin typeface="Times New Roman" panose="02020603050405020304" pitchFamily="18" charset="0"/>
                          <a:ea typeface="宋体" panose="02010600030101010101" pitchFamily="2" charset="-122"/>
                        </a:rPr>
                        <a:t>ALTER TABLE</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extLst>
                  <a:ext uri="{0D108BD9-81ED-4DB2-BD59-A6C34878D82A}">
                    <a16:rowId xmlns:a16="http://schemas.microsoft.com/office/drawing/2014/main" val="1392644538"/>
                  </a:ext>
                </a:extLst>
              </a:tr>
              <a:tr h="319199">
                <a:tc>
                  <a:txBody>
                    <a:bodyPr/>
                    <a:lstStyle/>
                    <a:p>
                      <a:pPr algn="ctr">
                        <a:spcAft>
                          <a:spcPts val="0"/>
                        </a:spcAft>
                      </a:pPr>
                      <a:r>
                        <a:rPr lang="zh-CN" sz="1800" b="1" kern="100" baseline="0" dirty="0">
                          <a:effectLst/>
                          <a:latin typeface="Times New Roman" panose="02020603050405020304" pitchFamily="18" charset="0"/>
                          <a:ea typeface="宋体" panose="02010600030101010101" pitchFamily="2" charset="-122"/>
                        </a:rPr>
                        <a:t>索引</a:t>
                      </a: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182245" algn="l">
                        <a:spcAft>
                          <a:spcPts val="0"/>
                        </a:spcAft>
                      </a:pPr>
                      <a:r>
                        <a:rPr lang="en-US" sz="1800" b="1" kern="100" baseline="0" dirty="0">
                          <a:effectLst/>
                          <a:latin typeface="Times New Roman" panose="02020603050405020304" pitchFamily="18" charset="0"/>
                          <a:ea typeface="宋体" panose="02010600030101010101" pitchFamily="2" charset="-122"/>
                        </a:rPr>
                        <a:t>CREATE VIEW</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183515" algn="l">
                        <a:spcAft>
                          <a:spcPts val="0"/>
                        </a:spcAft>
                      </a:pPr>
                      <a:r>
                        <a:rPr lang="en-US" sz="1800" b="1" kern="100" baseline="0" dirty="0">
                          <a:effectLst/>
                          <a:latin typeface="Times New Roman" panose="02020603050405020304" pitchFamily="18" charset="0"/>
                          <a:ea typeface="宋体" panose="02010600030101010101" pitchFamily="2" charset="-122"/>
                        </a:rPr>
                        <a:t>DROP VIEW</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0" algn="ctr">
                        <a:spcAft>
                          <a:spcPts val="0"/>
                        </a:spcAft>
                      </a:pPr>
                      <a:r>
                        <a:rPr lang="en-US" sz="1800" b="1" kern="100" baseline="0" dirty="0">
                          <a:effectLst/>
                          <a:latin typeface="Times New Roman" panose="02020603050405020304" pitchFamily="18" charset="0"/>
                          <a:ea typeface="宋体" panose="02010600030101010101" pitchFamily="2" charset="-122"/>
                        </a:rPr>
                        <a:t> </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extLst>
                  <a:ext uri="{0D108BD9-81ED-4DB2-BD59-A6C34878D82A}">
                    <a16:rowId xmlns:a16="http://schemas.microsoft.com/office/drawing/2014/main" val="1266714759"/>
                  </a:ext>
                </a:extLst>
              </a:tr>
              <a:tr h="319199">
                <a:tc>
                  <a:txBody>
                    <a:bodyPr/>
                    <a:lstStyle/>
                    <a:p>
                      <a:pPr algn="ctr">
                        <a:spcAft>
                          <a:spcPts val="0"/>
                        </a:spcAft>
                      </a:pPr>
                      <a:r>
                        <a:rPr lang="zh-CN" sz="1800" b="1" kern="100" baseline="0" dirty="0">
                          <a:effectLst/>
                          <a:latin typeface="Times New Roman" panose="02020603050405020304" pitchFamily="18" charset="0"/>
                          <a:ea typeface="宋体" panose="02010600030101010101" pitchFamily="2" charset="-122"/>
                        </a:rPr>
                        <a:t>模式</a:t>
                      </a: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182245" algn="l">
                        <a:spcAft>
                          <a:spcPts val="0"/>
                        </a:spcAft>
                      </a:pPr>
                      <a:r>
                        <a:rPr lang="en-US" sz="1800" b="1" kern="100" baseline="0" dirty="0">
                          <a:effectLst/>
                          <a:latin typeface="Times New Roman" panose="02020603050405020304" pitchFamily="18" charset="0"/>
                          <a:ea typeface="宋体" panose="02010600030101010101" pitchFamily="2" charset="-122"/>
                        </a:rPr>
                        <a:t>CREATE INDEX</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183515" algn="l">
                        <a:spcAft>
                          <a:spcPts val="0"/>
                        </a:spcAft>
                      </a:pPr>
                      <a:r>
                        <a:rPr lang="en-US" sz="1800" b="1" kern="100" baseline="0" dirty="0">
                          <a:effectLst/>
                          <a:latin typeface="Times New Roman" panose="02020603050405020304" pitchFamily="18" charset="0"/>
                          <a:ea typeface="宋体" panose="02010600030101010101" pitchFamily="2" charset="-122"/>
                        </a:rPr>
                        <a:t>DROP INDEX</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tc>
                  <a:txBody>
                    <a:bodyPr/>
                    <a:lstStyle/>
                    <a:p>
                      <a:pPr marL="0" algn="ctr">
                        <a:spcAft>
                          <a:spcPts val="0"/>
                        </a:spcAft>
                      </a:pPr>
                      <a:r>
                        <a:rPr lang="en-US" sz="1800" b="1" kern="100" baseline="0" dirty="0">
                          <a:effectLst/>
                          <a:latin typeface="Times New Roman" panose="02020603050405020304" pitchFamily="18" charset="0"/>
                          <a:ea typeface="宋体" panose="02010600030101010101" pitchFamily="2" charset="-122"/>
                        </a:rPr>
                        <a:t>ALTER INDEX</a:t>
                      </a:r>
                      <a:endParaRPr lang="zh-CN" sz="1800" b="1" kern="100" baseline="0" dirty="0">
                        <a:effectLst/>
                        <a:latin typeface="Times New Roman" panose="02020603050405020304" pitchFamily="18" charset="0"/>
                        <a:ea typeface="宋体" panose="02010600030101010101" pitchFamily="2" charset="-122"/>
                      </a:endParaRPr>
                    </a:p>
                  </a:txBody>
                  <a:tcPr marL="68580" marR="68580" marT="0" marB="0">
                    <a:lnL w="28575" cap="flat" cmpd="sng" algn="ctr">
                      <a:solidFill>
                        <a:srgbClr val="0071C1"/>
                      </a:solidFill>
                      <a:prstDash val="solid"/>
                      <a:round/>
                      <a:headEnd type="none" w="med" len="med"/>
                      <a:tailEnd type="none" w="med" len="med"/>
                    </a:lnL>
                    <a:lnR w="28575" cap="flat" cmpd="sng" algn="ctr">
                      <a:solidFill>
                        <a:srgbClr val="0071C1"/>
                      </a:solidFill>
                      <a:prstDash val="solid"/>
                      <a:round/>
                      <a:headEnd type="none" w="med" len="med"/>
                      <a:tailEnd type="none" w="med" len="med"/>
                    </a:lnR>
                    <a:lnT w="28575" cap="flat" cmpd="sng" algn="ctr">
                      <a:solidFill>
                        <a:srgbClr val="0071C1"/>
                      </a:solidFill>
                      <a:prstDash val="solid"/>
                      <a:round/>
                      <a:headEnd type="none" w="med" len="med"/>
                      <a:tailEnd type="none" w="med" len="med"/>
                    </a:lnT>
                    <a:lnB w="28575" cap="flat" cmpd="sng" algn="ctr">
                      <a:solidFill>
                        <a:srgbClr val="0071C1"/>
                      </a:solidFill>
                      <a:prstDash val="solid"/>
                      <a:round/>
                      <a:headEnd type="none" w="med" len="med"/>
                      <a:tailEnd type="none" w="med" len="med"/>
                    </a:lnB>
                  </a:tcPr>
                </a:tc>
                <a:extLst>
                  <a:ext uri="{0D108BD9-81ED-4DB2-BD59-A6C34878D82A}">
                    <a16:rowId xmlns:a16="http://schemas.microsoft.com/office/drawing/2014/main" val="2220332057"/>
                  </a:ext>
                </a:extLst>
              </a:tr>
            </a:tbl>
          </a:graphicData>
        </a:graphic>
      </p:graphicFrame>
      <p:pic>
        <p:nvPicPr>
          <p:cNvPr id="11" name="Voic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342581"/>
            <a:ext cx="406400" cy="406400"/>
          </a:xfrm>
          <a:prstGeom prst="rect">
            <a:avLst/>
          </a:prstGeom>
        </p:spPr>
      </p:pic>
    </p:spTree>
    <p:extLst>
      <p:ext uri="{BB962C8B-B14F-4D97-AF65-F5344CB8AC3E}">
        <p14:creationId xmlns:p14="http://schemas.microsoft.com/office/powerpoint/2010/main" val="4038036299"/>
      </p:ext>
    </p:extLst>
  </p:cSld>
  <p:clrMapOvr>
    <a:masterClrMapping/>
  </p:clrMapOvr>
  <p:transition spd="slow" advTm="2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595" fill="hold"/>
                                        <p:tgtEl>
                                          <p:spTgt spid="11"/>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000"/>
                                        <p:tgtEl>
                                          <p:spTgt spid="4"/>
                                        </p:tgtEl>
                                      </p:cBhvr>
                                    </p:animEffect>
                                  </p:childTnLst>
                                </p:cTn>
                              </p:par>
                              <p:par>
                                <p:cTn id="10" presetID="10" presetClass="entr" presetSubtype="0" fill="hold" grpId="0" nodeType="withEffect">
                                  <p:stCondLst>
                                    <p:cond delay="0"/>
                                  </p:stCondLst>
                                  <p:iterate type="lt">
                                    <p:tmPct val="19136"/>
                                  </p:iterate>
                                  <p:childTnLst>
                                    <p:set>
                                      <p:cBhvr>
                                        <p:cTn id="11" dur="1" fill="hold">
                                          <p:stCondLst>
                                            <p:cond delay="0"/>
                                          </p:stCondLst>
                                        </p:cTn>
                                        <p:tgtEl>
                                          <p:spTgt spid="26"/>
                                        </p:tgtEl>
                                        <p:attrNameLst>
                                          <p:attrName>style.visibility</p:attrName>
                                        </p:attrNameLst>
                                      </p:cBhvr>
                                      <p:to>
                                        <p:strVal val="visible"/>
                                      </p:to>
                                    </p:set>
                                    <p:animEffect transition="in" filter="fade">
                                      <p:cBhvr>
                                        <p:cTn id="12" dur="1200"/>
                                        <p:tgtEl>
                                          <p:spTgt spid="26"/>
                                        </p:tgtEl>
                                      </p:cBhvr>
                                    </p:animEffect>
                                  </p:childTnLst>
                                </p:cTn>
                              </p:par>
                              <p:par>
                                <p:cTn id="13" presetID="22" presetClass="entr" presetSubtype="1" fill="hold" nodeType="withEffect">
                                  <p:stCondLst>
                                    <p:cond delay="2010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34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11"/>
                </p:tgtEl>
              </p:cMediaNode>
            </p:audio>
          </p:childTnLst>
        </p:cTn>
      </p:par>
    </p:tnLst>
    <p:bldLst>
      <p:bldP spid="4"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索引的建立与删除</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建立索引 </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语句格式</a:t>
            </a:r>
          </a:p>
        </p:txBody>
      </p:sp>
      <p:sp>
        <p:nvSpPr>
          <p:cNvPr id="10" name="Text Box 1052"/>
          <p:cNvSpPr txBox="1">
            <a:spLocks noChangeArrowheads="1"/>
          </p:cNvSpPr>
          <p:nvPr/>
        </p:nvSpPr>
        <p:spPr bwMode="auto">
          <a:xfrm>
            <a:off x="1631504" y="2924944"/>
            <a:ext cx="9289032"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rPr>
              <a:t>表名：</a:t>
            </a:r>
            <a:r>
              <a:rPr lang="zh-CN" altLang="en-US" sz="2000" dirty="0">
                <a:latin typeface="Times New Roman" panose="02020603050405020304" pitchFamily="18" charset="0"/>
              </a:rPr>
              <a:t>要建索引的基本表的名字</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索引：可以建立在该表的一列或多列上，各列名之间用逗号分隔</a:t>
            </a: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rPr>
              <a:t>次序：</a:t>
            </a:r>
            <a:r>
              <a:rPr lang="zh-CN" altLang="en-US" sz="2000" dirty="0">
                <a:latin typeface="Times New Roman" panose="02020603050405020304" pitchFamily="18" charset="0"/>
              </a:rPr>
              <a:t>指定索引值的排列次序，升序：</a:t>
            </a:r>
            <a:r>
              <a:rPr lang="en-US" altLang="zh-CN" sz="2000" dirty="0">
                <a:latin typeface="Times New Roman" panose="02020603050405020304" pitchFamily="18" charset="0"/>
              </a:rPr>
              <a:t>ASC</a:t>
            </a:r>
            <a:r>
              <a:rPr lang="zh-CN" altLang="en-US" sz="2000" dirty="0">
                <a:latin typeface="Times New Roman" panose="02020603050405020304" pitchFamily="18" charset="0"/>
              </a:rPr>
              <a:t>，降序：</a:t>
            </a:r>
            <a:r>
              <a:rPr lang="en-US" altLang="zh-CN" sz="2000" dirty="0">
                <a:latin typeface="Times New Roman" panose="02020603050405020304" pitchFamily="18" charset="0"/>
              </a:rPr>
              <a:t>DESC</a:t>
            </a:r>
            <a:r>
              <a:rPr lang="zh-CN" altLang="en-US" sz="2000" dirty="0">
                <a:latin typeface="Times New Roman" panose="02020603050405020304" pitchFamily="18" charset="0"/>
              </a:rPr>
              <a:t>。缺省值：</a:t>
            </a:r>
            <a:r>
              <a:rPr lang="en-US" altLang="zh-CN" sz="2000" dirty="0">
                <a:latin typeface="Times New Roman" panose="02020603050405020304" pitchFamily="18" charset="0"/>
              </a:rPr>
              <a:t>ASC</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rPr>
              <a:t>UNIQUE</a:t>
            </a:r>
            <a:r>
              <a:rPr lang="zh-CN" altLang="en-US" sz="2000" dirty="0">
                <a:latin typeface="Times New Roman" panose="02020603050405020304" pitchFamily="18" charset="0"/>
              </a:rPr>
              <a:t>：此索引的每一个索引值只对应唯一的数据记录</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rPr>
              <a:t>CLUSTER</a:t>
            </a:r>
            <a:r>
              <a:rPr lang="zh-CN" altLang="en-US" sz="2000" dirty="0">
                <a:latin typeface="Times New Roman" panose="02020603050405020304" pitchFamily="18" charset="0"/>
              </a:rPr>
              <a:t>：表示要建立的索引是聚簇索引</a:t>
            </a:r>
          </a:p>
        </p:txBody>
      </p:sp>
      <p:sp>
        <p:nvSpPr>
          <p:cNvPr id="21" name="Text Box 1052"/>
          <p:cNvSpPr txBox="1">
            <a:spLocks noChangeArrowheads="1"/>
          </p:cNvSpPr>
          <p:nvPr/>
        </p:nvSpPr>
        <p:spPr bwMode="auto">
          <a:xfrm>
            <a:off x="2261574" y="1979548"/>
            <a:ext cx="7668852" cy="784830"/>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lvl="1" indent="1080000" eaLnBrk="1" hangingPunct="1">
              <a:spcBef>
                <a:spcPct val="50000"/>
              </a:spcBef>
              <a:buSzTx/>
              <a:buNone/>
            </a:pPr>
            <a:r>
              <a:rPr lang="en-US" altLang="zh-CN" sz="1800" dirty="0">
                <a:latin typeface="Times New Roman" panose="02020603050405020304" pitchFamily="18" charset="0"/>
              </a:rPr>
              <a:t>CREATE [UNIQUE] [CLUSTER] INDEX &lt;</a:t>
            </a:r>
            <a:r>
              <a:rPr lang="zh-CN" altLang="en-US" sz="1800" dirty="0">
                <a:latin typeface="Times New Roman" panose="02020603050405020304" pitchFamily="18" charset="0"/>
              </a:rPr>
              <a:t>索引名</a:t>
            </a:r>
            <a:r>
              <a:rPr lang="en-US" altLang="zh-CN" sz="1800" dirty="0">
                <a:latin typeface="Times New Roman" panose="02020603050405020304" pitchFamily="18" charset="0"/>
              </a:rPr>
              <a:t>&gt; </a:t>
            </a:r>
          </a:p>
          <a:p>
            <a:pPr marL="0" lvl="1" indent="1080000" eaLnBrk="1" hangingPunct="1">
              <a:spcBef>
                <a:spcPct val="50000"/>
              </a:spcBef>
              <a:buSzTx/>
              <a:buNone/>
            </a:pPr>
            <a:r>
              <a:rPr lang="en-US" altLang="zh-CN" sz="1800" dirty="0">
                <a:latin typeface="Times New Roman" panose="02020603050405020304" pitchFamily="18" charset="0"/>
              </a:rPr>
              <a:t>ON &lt;</a:t>
            </a:r>
            <a:r>
              <a:rPr lang="zh-CN" altLang="en-US" sz="1800" dirty="0">
                <a:latin typeface="Times New Roman" panose="02020603050405020304" pitchFamily="18" charset="0"/>
              </a:rPr>
              <a:t>表名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次序</a:t>
            </a:r>
            <a:r>
              <a:rPr lang="en-US" altLang="zh-CN" sz="1800" dirty="0">
                <a:latin typeface="Times New Roman" panose="02020603050405020304" pitchFamily="18" charset="0"/>
              </a:rPr>
              <a:t>&gt;][,&lt;</a:t>
            </a:r>
            <a:r>
              <a:rPr lang="zh-CN" altLang="en-US" sz="1800" dirty="0">
                <a:latin typeface="Times New Roman" panose="02020603050405020304" pitchFamily="18" charset="0"/>
              </a:rPr>
              <a:t>列名</a:t>
            </a:r>
            <a:r>
              <a:rPr lang="en-US" altLang="zh-CN" sz="1800" dirty="0">
                <a:latin typeface="Times New Roman" panose="02020603050405020304" pitchFamily="18" charset="0"/>
              </a:rPr>
              <a:t>&gt;[&lt;</a:t>
            </a:r>
            <a:r>
              <a:rPr lang="zh-CN" altLang="en-US" sz="1800" dirty="0">
                <a:latin typeface="Times New Roman" panose="02020603050405020304" pitchFamily="18" charset="0"/>
              </a:rPr>
              <a:t>次序</a:t>
            </a:r>
            <a:r>
              <a:rPr lang="en-US" altLang="zh-CN" sz="1800" dirty="0">
                <a:latin typeface="Times New Roman" panose="02020603050405020304" pitchFamily="18" charset="0"/>
              </a:rPr>
              <a:t>&gt;] ]…);</a:t>
            </a:r>
          </a:p>
        </p:txBody>
      </p:sp>
      <p:pic>
        <p:nvPicPr>
          <p:cNvPr id="4" name="Voice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6216" y="4437112"/>
            <a:ext cx="406400" cy="406400"/>
          </a:xfrm>
          <a:prstGeom prst="rect">
            <a:avLst/>
          </a:prstGeom>
        </p:spPr>
      </p:pic>
    </p:spTree>
    <p:extLst>
      <p:ext uri="{BB962C8B-B14F-4D97-AF65-F5344CB8AC3E}">
        <p14:creationId xmlns:p14="http://schemas.microsoft.com/office/powerpoint/2010/main" val="445827676"/>
      </p:ext>
    </p:extLst>
  </p:cSld>
  <p:clrMapOvr>
    <a:masterClrMapping/>
  </p:clrMapOvr>
  <mc:AlternateContent xmlns:mc="http://schemas.openxmlformats.org/markup-compatibility/2006">
    <mc:Choice xmlns:p14="http://schemas.microsoft.com/office/powerpoint/2010/main" Requires="p14">
      <p:transition p14:dur="10" advTm="42000"/>
    </mc:Choice>
    <mc:Fallback>
      <p:transition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94" fill="hold"/>
                                        <p:tgtEl>
                                          <p:spTgt spid="4"/>
                                        </p:tgtEl>
                                      </p:cBhvr>
                                    </p:cmd>
                                  </p:childTnLst>
                                </p:cTn>
                              </p:par>
                              <p:par>
                                <p:cTn id="7" presetID="10" presetClass="entr" presetSubtype="0" fill="hold" grpId="0" nodeType="withEffect">
                                  <p:stCondLst>
                                    <p:cond delay="0"/>
                                  </p:stCondLst>
                                  <p:iterate type="lt">
                                    <p:tmPct val="16923"/>
                                  </p:iterate>
                                  <p:childTnLst>
                                    <p:set>
                                      <p:cBhvr>
                                        <p:cTn id="8" dur="1" fill="hold">
                                          <p:stCondLst>
                                            <p:cond delay="0"/>
                                          </p:stCondLst>
                                        </p:cTn>
                                        <p:tgtEl>
                                          <p:spTgt spid="23"/>
                                        </p:tgtEl>
                                        <p:attrNameLst>
                                          <p:attrName>style.visibility</p:attrName>
                                        </p:attrNameLst>
                                      </p:cBhvr>
                                      <p:to>
                                        <p:strVal val="visible"/>
                                      </p:to>
                                    </p:set>
                                    <p:animEffect transition="in" filter="fade">
                                      <p:cBhvr>
                                        <p:cTn id="9" dur="1300"/>
                                        <p:tgtEl>
                                          <p:spTgt spid="23"/>
                                        </p:tgtEl>
                                      </p:cBhvr>
                                    </p:animEffect>
                                  </p:childTnLst>
                                </p:cTn>
                              </p:par>
                              <p:par>
                                <p:cTn id="10" presetID="10" presetClass="entr" presetSubtype="0" fill="hold" grpId="0" nodeType="withEffect">
                                  <p:stCondLst>
                                    <p:cond delay="2400"/>
                                  </p:stCondLst>
                                  <p:iterate type="lt">
                                    <p:tmPct val="1781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200"/>
                                        <p:tgtEl>
                                          <p:spTgt spid="12"/>
                                        </p:tgtEl>
                                      </p:cBhvr>
                                    </p:animEffect>
                                  </p:childTnLst>
                                </p:cTn>
                              </p:par>
                              <p:par>
                                <p:cTn id="13" presetID="22" presetClass="entr" presetSubtype="8" fill="hold" grpId="0" nodeType="withEffect">
                                  <p:stCondLst>
                                    <p:cond delay="470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1400"/>
                                        <p:tgtEl>
                                          <p:spTgt spid="21"/>
                                        </p:tgtEl>
                                      </p:cBhvr>
                                    </p:animEffect>
                                  </p:childTnLst>
                                </p:cTn>
                              </p:par>
                              <p:par>
                                <p:cTn id="16" presetID="10" presetClass="entr" presetSubtype="0" fill="hold" grpId="0" nodeType="withEffect">
                                  <p:stCondLst>
                                    <p:cond delay="7000"/>
                                  </p:stCondLst>
                                  <p:iterate type="lt">
                                    <p:tmPct val="11146"/>
                                  </p:iterate>
                                  <p:childTnLst>
                                    <p:set>
                                      <p:cBhvr>
                                        <p:cTn id="17" dur="1" fill="hold">
                                          <p:stCondLst>
                                            <p:cond delay="0"/>
                                          </p:stCondLst>
                                        </p:cTn>
                                        <p:tgtEl>
                                          <p:spTgt spid="10"/>
                                        </p:tgtEl>
                                        <p:attrNameLst>
                                          <p:attrName>style.visibility</p:attrName>
                                        </p:attrNameLst>
                                      </p:cBhvr>
                                      <p:to>
                                        <p:strVal val="visible"/>
                                      </p:to>
                                    </p:set>
                                    <p:animEffect transition="in" filter="fade">
                                      <p:cBhvr>
                                        <p:cTn id="18" dur="2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23" grpId="0"/>
      <p:bldP spid="12" grpId="0"/>
      <p:bldP spid="10"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索引的建立与删除</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建立索引 </a:t>
            </a:r>
          </a:p>
        </p:txBody>
      </p:sp>
      <p:sp>
        <p:nvSpPr>
          <p:cNvPr id="12" name="Text Box 1052"/>
          <p:cNvSpPr txBox="1">
            <a:spLocks noChangeArrowheads="1"/>
          </p:cNvSpPr>
          <p:nvPr/>
        </p:nvSpPr>
        <p:spPr bwMode="auto">
          <a:xfrm>
            <a:off x="1631504" y="1412776"/>
            <a:ext cx="9145016" cy="101566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为</a:t>
            </a:r>
            <a:r>
              <a:rPr lang="zh-CN" altLang="en-US" sz="2000" dirty="0">
                <a:latin typeface="Times New Roman" panose="02020603050405020304" pitchFamily="18" charset="0"/>
              </a:rPr>
              <a:t>学生</a:t>
            </a:r>
            <a:r>
              <a:rPr lang="en-US" altLang="zh-CN" sz="2000" dirty="0">
                <a:latin typeface="Times New Roman" panose="02020603050405020304" pitchFamily="18" charset="0"/>
              </a:rPr>
              <a:t>-</a:t>
            </a:r>
            <a:r>
              <a:rPr lang="zh-CN" altLang="en-US" sz="2000" dirty="0">
                <a:latin typeface="Times New Roman" panose="02020603050405020304" pitchFamily="18" charset="0"/>
              </a:rPr>
              <a:t>课程数据库中的</a:t>
            </a:r>
            <a:r>
              <a:rPr lang="en-US" altLang="zh-CN" sz="2000" dirty="0">
                <a:latin typeface="Times New Roman" panose="02020603050405020304" pitchFamily="18" charset="0"/>
              </a:rPr>
              <a:t>Student</a:t>
            </a:r>
            <a:r>
              <a:rPr lang="zh-CN" altLang="en-US" sz="2000" dirty="0">
                <a:latin typeface="Times New Roman" panose="02020603050405020304" pitchFamily="18" charset="0"/>
              </a:rPr>
              <a:t>，</a:t>
            </a:r>
            <a:r>
              <a:rPr lang="en-US" altLang="zh-CN" sz="2000" dirty="0">
                <a:latin typeface="Times New Roman" panose="02020603050405020304" pitchFamily="18" charset="0"/>
              </a:rPr>
              <a:t>Course</a:t>
            </a:r>
            <a:r>
              <a:rPr lang="zh-CN" altLang="en-US" sz="2000" dirty="0">
                <a:latin typeface="Times New Roman" panose="02020603050405020304" pitchFamily="18" charset="0"/>
              </a:rPr>
              <a:t>，</a:t>
            </a:r>
            <a:r>
              <a:rPr lang="en-US" altLang="zh-CN" sz="2000" dirty="0">
                <a:latin typeface="Times New Roman" panose="02020603050405020304" pitchFamily="18" charset="0"/>
              </a:rPr>
              <a:t>SC</a:t>
            </a:r>
            <a:r>
              <a:rPr lang="zh-CN" altLang="en-US" sz="2000" dirty="0">
                <a:latin typeface="Times New Roman" panose="02020603050405020304" pitchFamily="18" charset="0"/>
              </a:rPr>
              <a:t>三个表建立索引。</a:t>
            </a:r>
            <a:r>
              <a:rPr lang="en-US" altLang="zh-CN" sz="2000" dirty="0">
                <a:latin typeface="Times New Roman" panose="02020603050405020304" pitchFamily="18" charset="0"/>
              </a:rPr>
              <a:t>Student</a:t>
            </a:r>
            <a:r>
              <a:rPr lang="zh-CN" altLang="en-US" sz="2000" dirty="0">
                <a:latin typeface="Times New Roman" panose="02020603050405020304" pitchFamily="18" charset="0"/>
              </a:rPr>
              <a:t>表按学号升序建唯一索引，</a:t>
            </a:r>
            <a:r>
              <a:rPr lang="en-US" altLang="zh-CN" sz="2000" dirty="0">
                <a:latin typeface="Times New Roman" panose="02020603050405020304" pitchFamily="18" charset="0"/>
              </a:rPr>
              <a:t>Course</a:t>
            </a:r>
            <a:r>
              <a:rPr lang="zh-CN" altLang="en-US" sz="2000" dirty="0">
                <a:latin typeface="Times New Roman" panose="02020603050405020304" pitchFamily="18" charset="0"/>
              </a:rPr>
              <a:t>表按课程号升序建唯一索引，</a:t>
            </a:r>
            <a:r>
              <a:rPr lang="en-US" altLang="zh-CN" sz="2000" dirty="0">
                <a:latin typeface="Times New Roman" panose="02020603050405020304" pitchFamily="18" charset="0"/>
              </a:rPr>
              <a:t>SC</a:t>
            </a:r>
            <a:r>
              <a:rPr lang="zh-CN" altLang="en-US" sz="2000" dirty="0">
                <a:latin typeface="Times New Roman" panose="02020603050405020304" pitchFamily="18" charset="0"/>
              </a:rPr>
              <a:t>表按学号升序和课程号降序建唯一</a:t>
            </a:r>
            <a:r>
              <a:rPr lang="zh-CN" altLang="en-US" sz="2000" dirty="0" smtClean="0">
                <a:latin typeface="Times New Roman" panose="02020603050405020304" pitchFamily="18" charset="0"/>
              </a:rPr>
              <a:t>索引。</a:t>
            </a:r>
            <a:endParaRPr lang="zh-CN" altLang="en-US" sz="2000" dirty="0">
              <a:latin typeface="Times New Roman" panose="02020603050405020304" pitchFamily="18" charset="0"/>
            </a:endParaRPr>
          </a:p>
        </p:txBody>
      </p:sp>
      <p:sp>
        <p:nvSpPr>
          <p:cNvPr id="10" name="Text Box 1052"/>
          <p:cNvSpPr txBox="1">
            <a:spLocks noChangeArrowheads="1"/>
          </p:cNvSpPr>
          <p:nvPr/>
        </p:nvSpPr>
        <p:spPr bwMode="auto">
          <a:xfrm>
            <a:off x="1847528" y="2472066"/>
            <a:ext cx="9289032"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0" eaLnBrk="1" hangingPunct="1">
              <a:spcBef>
                <a:spcPct val="50000"/>
              </a:spcBef>
              <a:buSzTx/>
              <a:buNone/>
            </a:pPr>
            <a:r>
              <a:rPr lang="en-US" altLang="zh-CN" sz="2000" dirty="0">
                <a:latin typeface="Times New Roman" panose="02020603050405020304" pitchFamily="18" charset="0"/>
              </a:rPr>
              <a:t>CREATE UNIQUE INDEX  </a:t>
            </a:r>
            <a:r>
              <a:rPr lang="en-US" altLang="zh-CN" sz="2000" dirty="0" err="1">
                <a:latin typeface="Times New Roman" panose="02020603050405020304" pitchFamily="18" charset="0"/>
              </a:rPr>
              <a:t>Stusno</a:t>
            </a:r>
            <a:r>
              <a:rPr lang="en-US" altLang="zh-CN" sz="2000" dirty="0">
                <a:latin typeface="Times New Roman" panose="02020603050405020304" pitchFamily="18" charset="0"/>
              </a:rPr>
              <a:t> ON Student(</a:t>
            </a:r>
            <a:r>
              <a:rPr lang="en-US" altLang="zh-CN" sz="2000" dirty="0" err="1">
                <a:latin typeface="Times New Roman" panose="02020603050405020304" pitchFamily="18" charset="0"/>
              </a:rPr>
              <a:t>Sno</a:t>
            </a:r>
            <a:r>
              <a:rPr lang="en-US" altLang="zh-CN" sz="2000" dirty="0">
                <a:latin typeface="Times New Roman" panose="02020603050405020304" pitchFamily="18" charset="0"/>
              </a:rPr>
              <a:t>);</a:t>
            </a:r>
          </a:p>
          <a:p>
            <a:pPr indent="0" eaLnBrk="1" hangingPunct="1">
              <a:spcBef>
                <a:spcPct val="50000"/>
              </a:spcBef>
              <a:buSzTx/>
              <a:buNone/>
            </a:pPr>
            <a:r>
              <a:rPr lang="en-US" altLang="zh-CN" sz="2000" dirty="0" smtClean="0">
                <a:latin typeface="Times New Roman" panose="02020603050405020304" pitchFamily="18" charset="0"/>
              </a:rPr>
              <a:t>CREATE </a:t>
            </a:r>
            <a:r>
              <a:rPr lang="en-US" altLang="zh-CN" sz="2000" dirty="0">
                <a:latin typeface="Times New Roman" panose="02020603050405020304" pitchFamily="18" charset="0"/>
              </a:rPr>
              <a:t>UNIQUE INDEX  </a:t>
            </a:r>
            <a:r>
              <a:rPr lang="en-US" altLang="zh-CN" sz="2000" dirty="0" err="1">
                <a:latin typeface="Times New Roman" panose="02020603050405020304" pitchFamily="18" charset="0"/>
              </a:rPr>
              <a:t>Coucno</a:t>
            </a:r>
            <a:r>
              <a:rPr lang="en-US" altLang="zh-CN" sz="2000" dirty="0">
                <a:latin typeface="Times New Roman" panose="02020603050405020304" pitchFamily="18" charset="0"/>
              </a:rPr>
              <a:t> ON Course(</a:t>
            </a:r>
            <a:r>
              <a:rPr lang="en-US" altLang="zh-CN" sz="2000" dirty="0" err="1">
                <a:latin typeface="Times New Roman" panose="02020603050405020304" pitchFamily="18" charset="0"/>
              </a:rPr>
              <a:t>Cno</a:t>
            </a:r>
            <a:r>
              <a:rPr lang="en-US" altLang="zh-CN" sz="2000" dirty="0">
                <a:latin typeface="Times New Roman" panose="02020603050405020304" pitchFamily="18" charset="0"/>
              </a:rPr>
              <a:t>);</a:t>
            </a:r>
          </a:p>
          <a:p>
            <a:pPr indent="0" eaLnBrk="1" hangingPunct="1">
              <a:spcBef>
                <a:spcPct val="50000"/>
              </a:spcBef>
              <a:buSzTx/>
              <a:buNone/>
            </a:pPr>
            <a:r>
              <a:rPr lang="en-US" altLang="zh-CN" sz="2000" dirty="0" smtClean="0">
                <a:latin typeface="Times New Roman" panose="02020603050405020304" pitchFamily="18" charset="0"/>
              </a:rPr>
              <a:t>CREATE </a:t>
            </a:r>
            <a:r>
              <a:rPr lang="en-US" altLang="zh-CN" sz="2000" dirty="0">
                <a:latin typeface="Times New Roman" panose="02020603050405020304" pitchFamily="18" charset="0"/>
              </a:rPr>
              <a:t>UNIQUE INDEX  </a:t>
            </a:r>
            <a:r>
              <a:rPr lang="en-US" altLang="zh-CN" sz="2000" dirty="0" err="1">
                <a:latin typeface="Times New Roman" panose="02020603050405020304" pitchFamily="18" charset="0"/>
              </a:rPr>
              <a:t>SCno</a:t>
            </a:r>
            <a:r>
              <a:rPr lang="en-US" altLang="zh-CN" sz="2000" dirty="0">
                <a:latin typeface="Times New Roman" panose="02020603050405020304" pitchFamily="18" charset="0"/>
              </a:rPr>
              <a:t> ON SC(</a:t>
            </a:r>
            <a:r>
              <a:rPr lang="en-US" altLang="zh-CN" sz="2000" dirty="0" err="1">
                <a:latin typeface="Times New Roman" panose="02020603050405020304" pitchFamily="18" charset="0"/>
              </a:rPr>
              <a:t>Sno</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ASC,Cno</a:t>
            </a:r>
            <a:r>
              <a:rPr lang="en-US" altLang="zh-CN" sz="2000" dirty="0">
                <a:latin typeface="Times New Roman" panose="02020603050405020304" pitchFamily="18" charset="0"/>
              </a:rPr>
              <a:t> DESC);</a:t>
            </a:r>
          </a:p>
        </p:txBody>
      </p:sp>
      <p:pic>
        <p:nvPicPr>
          <p:cNvPr id="5" name="Voice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64840" y="3933056"/>
            <a:ext cx="406400" cy="406400"/>
          </a:xfrm>
          <a:prstGeom prst="rect">
            <a:avLst/>
          </a:prstGeom>
        </p:spPr>
      </p:pic>
    </p:spTree>
    <p:extLst>
      <p:ext uri="{BB962C8B-B14F-4D97-AF65-F5344CB8AC3E}">
        <p14:creationId xmlns:p14="http://schemas.microsoft.com/office/powerpoint/2010/main" val="3082970727"/>
      </p:ext>
    </p:extLst>
  </p:cSld>
  <p:clrMapOvr>
    <a:masterClrMapping/>
  </p:clrMapOvr>
  <mc:AlternateContent xmlns:mc="http://schemas.openxmlformats.org/markup-compatibility/2006">
    <mc:Choice xmlns:p14="http://schemas.microsoft.com/office/powerpoint/2010/main" Requires="p14">
      <p:transition p14:dur="10" advTm="29000"/>
    </mc:Choice>
    <mc:Fallback>
      <p:transition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782" fill="hold"/>
                                        <p:tgtEl>
                                          <p:spTgt spid="5"/>
                                        </p:tgtEl>
                                      </p:cBhvr>
                                    </p:cmd>
                                  </p:childTnLst>
                                </p:cTn>
                              </p:par>
                              <p:par>
                                <p:cTn id="7" presetID="10" presetClass="entr" presetSubtype="0" fill="hold" grpId="0" nodeType="withEffect">
                                  <p:stCondLst>
                                    <p:cond delay="0"/>
                                  </p:stCondLst>
                                  <p:iterate type="lt">
                                    <p:tmPct val="16923"/>
                                  </p:iterate>
                                  <p:childTnLst>
                                    <p:set>
                                      <p:cBhvr>
                                        <p:cTn id="8" dur="1" fill="hold">
                                          <p:stCondLst>
                                            <p:cond delay="0"/>
                                          </p:stCondLst>
                                        </p:cTn>
                                        <p:tgtEl>
                                          <p:spTgt spid="23"/>
                                        </p:tgtEl>
                                        <p:attrNameLst>
                                          <p:attrName>style.visibility</p:attrName>
                                        </p:attrNameLst>
                                      </p:cBhvr>
                                      <p:to>
                                        <p:strVal val="visible"/>
                                      </p:to>
                                    </p:set>
                                    <p:animEffect transition="in" filter="fade">
                                      <p:cBhvr>
                                        <p:cTn id="9" dur="1300"/>
                                        <p:tgtEl>
                                          <p:spTgt spid="23"/>
                                        </p:tgtEl>
                                      </p:cBhvr>
                                    </p:animEffect>
                                  </p:childTnLst>
                                </p:cTn>
                              </p:par>
                              <p:par>
                                <p:cTn id="10" presetID="10" presetClass="entr" presetSubtype="0" fill="hold" grpId="0" nodeType="withEffect">
                                  <p:stCondLst>
                                    <p:cond delay="2400"/>
                                  </p:stCondLst>
                                  <p:iterate type="lt">
                                    <p:tmPct val="1658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200"/>
                                        <p:tgtEl>
                                          <p:spTgt spid="12"/>
                                        </p:tgtEl>
                                      </p:cBhvr>
                                    </p:animEffect>
                                  </p:childTnLst>
                                </p:cTn>
                              </p:par>
                              <p:par>
                                <p:cTn id="13" presetID="22" presetClass="entr" presetSubtype="1" fill="hold" grpId="0" nodeType="withEffect">
                                  <p:stCondLst>
                                    <p:cond delay="2300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3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5"/>
                </p:tgtEl>
              </p:cMediaNode>
            </p:audio>
          </p:childTnLst>
        </p:cTn>
      </p:par>
    </p:tnLst>
    <p:bldLst>
      <p:bldP spid="23" grpId="0"/>
      <p:bldP spid="12"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索引的建立与删除</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修改索引</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语句格式</a:t>
            </a:r>
          </a:p>
        </p:txBody>
      </p:sp>
      <p:sp>
        <p:nvSpPr>
          <p:cNvPr id="21" name="Text Box 1052"/>
          <p:cNvSpPr txBox="1">
            <a:spLocks noChangeArrowheads="1"/>
          </p:cNvSpPr>
          <p:nvPr/>
        </p:nvSpPr>
        <p:spPr bwMode="auto">
          <a:xfrm>
            <a:off x="2261574" y="1979548"/>
            <a:ext cx="7668852" cy="369332"/>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lvl="1" indent="1080000" eaLnBrk="1" hangingPunct="1">
              <a:spcBef>
                <a:spcPct val="50000"/>
              </a:spcBef>
              <a:buSzTx/>
              <a:buNone/>
            </a:pPr>
            <a:r>
              <a:rPr lang="en-US" altLang="zh-CN" sz="1800" dirty="0">
                <a:latin typeface="Times New Roman" panose="02020603050405020304" pitchFamily="18" charset="0"/>
              </a:rPr>
              <a:t>ALTER INDEX &lt;</a:t>
            </a:r>
            <a:r>
              <a:rPr lang="zh-CN" altLang="en-US" sz="1800" dirty="0">
                <a:latin typeface="Times New Roman" panose="02020603050405020304" pitchFamily="18" charset="0"/>
              </a:rPr>
              <a:t>旧索引名</a:t>
            </a:r>
            <a:r>
              <a:rPr lang="en-US" altLang="zh-CN" sz="1800" dirty="0">
                <a:latin typeface="Times New Roman" panose="02020603050405020304" pitchFamily="18" charset="0"/>
              </a:rPr>
              <a:t>&gt; RENAME TO &lt;</a:t>
            </a:r>
            <a:r>
              <a:rPr lang="zh-CN" altLang="en-US" sz="1800" dirty="0">
                <a:latin typeface="Times New Roman" panose="02020603050405020304" pitchFamily="18" charset="0"/>
              </a:rPr>
              <a:t>新索引名</a:t>
            </a:r>
            <a:r>
              <a:rPr lang="en-US" altLang="zh-CN" sz="1800" dirty="0">
                <a:latin typeface="Times New Roman" panose="02020603050405020304" pitchFamily="18" charset="0"/>
              </a:rPr>
              <a:t>&gt;</a:t>
            </a:r>
          </a:p>
        </p:txBody>
      </p:sp>
      <p:sp>
        <p:nvSpPr>
          <p:cNvPr id="9" name="文本框 8">
            <a:extLst>
              <a:ext uri="{FF2B5EF4-FFF2-40B4-BE49-F238E27FC236}">
                <a16:creationId xmlns:a16="http://schemas.microsoft.com/office/drawing/2014/main" id="{8220AC3B-9714-4731-8858-59E3ED456941}"/>
              </a:ext>
            </a:extLst>
          </p:cNvPr>
          <p:cNvSpPr txBox="1"/>
          <p:nvPr/>
        </p:nvSpPr>
        <p:spPr>
          <a:xfrm>
            <a:off x="1186746" y="2492896"/>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删除索引 </a:t>
            </a:r>
          </a:p>
        </p:txBody>
      </p:sp>
      <p:sp>
        <p:nvSpPr>
          <p:cNvPr id="11" name="Text Box 1052"/>
          <p:cNvSpPr txBox="1">
            <a:spLocks noChangeArrowheads="1"/>
          </p:cNvSpPr>
          <p:nvPr/>
        </p:nvSpPr>
        <p:spPr bwMode="auto">
          <a:xfrm>
            <a:off x="1631504" y="2996952"/>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语句格式</a:t>
            </a:r>
          </a:p>
        </p:txBody>
      </p:sp>
      <p:sp>
        <p:nvSpPr>
          <p:cNvPr id="13" name="Text Box 1052"/>
          <p:cNvSpPr txBox="1">
            <a:spLocks noChangeArrowheads="1"/>
          </p:cNvSpPr>
          <p:nvPr/>
        </p:nvSpPr>
        <p:spPr bwMode="auto">
          <a:xfrm>
            <a:off x="2261574" y="3563724"/>
            <a:ext cx="7668852" cy="369332"/>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lvl="1" indent="0" algn="ctr" eaLnBrk="1" hangingPunct="1">
              <a:spcBef>
                <a:spcPct val="50000"/>
              </a:spcBef>
              <a:buSzTx/>
              <a:buNone/>
            </a:pPr>
            <a:r>
              <a:rPr lang="en-US" altLang="zh-CN" sz="1800" dirty="0">
                <a:latin typeface="Times New Roman" panose="02020603050405020304" pitchFamily="18" charset="0"/>
              </a:rPr>
              <a:t>DROP INDEX &lt;</a:t>
            </a:r>
            <a:r>
              <a:rPr lang="zh-CN" altLang="en-US" sz="1800" dirty="0">
                <a:latin typeface="Times New Roman" panose="02020603050405020304" pitchFamily="18" charset="0"/>
              </a:rPr>
              <a:t>索引名</a:t>
            </a:r>
            <a:r>
              <a:rPr lang="en-US" altLang="zh-CN" sz="1800" dirty="0">
                <a:latin typeface="Times New Roman" panose="02020603050405020304" pitchFamily="18" charset="0"/>
              </a:rPr>
              <a:t>&gt;;</a:t>
            </a:r>
          </a:p>
        </p:txBody>
      </p:sp>
      <p:sp>
        <p:nvSpPr>
          <p:cNvPr id="14" name="Text Box 1052"/>
          <p:cNvSpPr txBox="1">
            <a:spLocks noChangeArrowheads="1"/>
          </p:cNvSpPr>
          <p:nvPr/>
        </p:nvSpPr>
        <p:spPr bwMode="auto">
          <a:xfrm>
            <a:off x="1991544" y="4118834"/>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rPr>
              <a:t>删除索引时，系统会从数据字典中删去有关该索引</a:t>
            </a:r>
            <a:r>
              <a:rPr lang="zh-CN" altLang="en-US" sz="2000" dirty="0" smtClean="0">
                <a:latin typeface="Times New Roman" panose="02020603050405020304" pitchFamily="18" charset="0"/>
              </a:rPr>
              <a:t>的描述</a:t>
            </a:r>
            <a:r>
              <a:rPr lang="zh-CN" altLang="en-US" sz="2000" dirty="0">
                <a:latin typeface="Times New Roman" panose="02020603050405020304" pitchFamily="18" charset="0"/>
              </a:rPr>
              <a:t>。</a:t>
            </a:r>
          </a:p>
        </p:txBody>
      </p:sp>
      <p:pic>
        <p:nvPicPr>
          <p:cNvPr id="5" name="Voice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65040" y="3256789"/>
            <a:ext cx="406400" cy="406400"/>
          </a:xfrm>
          <a:prstGeom prst="rect">
            <a:avLst/>
          </a:prstGeom>
        </p:spPr>
      </p:pic>
    </p:spTree>
    <p:extLst>
      <p:ext uri="{BB962C8B-B14F-4D97-AF65-F5344CB8AC3E}">
        <p14:creationId xmlns:p14="http://schemas.microsoft.com/office/powerpoint/2010/main" val="2128583140"/>
      </p:ext>
    </p:ext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651" fill="hold"/>
                                        <p:tgtEl>
                                          <p:spTgt spid="5"/>
                                        </p:tgtEl>
                                      </p:cBhvr>
                                    </p:cmd>
                                  </p:childTnLst>
                                </p:cTn>
                              </p:par>
                              <p:par>
                                <p:cTn id="7" presetID="10" presetClass="entr" presetSubtype="0" fill="hold" grpId="0" nodeType="withEffect">
                                  <p:stCondLst>
                                    <p:cond delay="0"/>
                                  </p:stCondLst>
                                  <p:iterate type="lt">
                                    <p:tmPct val="16923"/>
                                  </p:iterate>
                                  <p:childTnLst>
                                    <p:set>
                                      <p:cBhvr>
                                        <p:cTn id="8" dur="1" fill="hold">
                                          <p:stCondLst>
                                            <p:cond delay="0"/>
                                          </p:stCondLst>
                                        </p:cTn>
                                        <p:tgtEl>
                                          <p:spTgt spid="23"/>
                                        </p:tgtEl>
                                        <p:attrNameLst>
                                          <p:attrName>style.visibility</p:attrName>
                                        </p:attrNameLst>
                                      </p:cBhvr>
                                      <p:to>
                                        <p:strVal val="visible"/>
                                      </p:to>
                                    </p:set>
                                    <p:animEffect transition="in" filter="fade">
                                      <p:cBhvr>
                                        <p:cTn id="9" dur="1300"/>
                                        <p:tgtEl>
                                          <p:spTgt spid="23"/>
                                        </p:tgtEl>
                                      </p:cBhvr>
                                    </p:animEffect>
                                  </p:childTnLst>
                                </p:cTn>
                              </p:par>
                              <p:par>
                                <p:cTn id="10" presetID="10" presetClass="entr" presetSubtype="0" fill="hold" grpId="0" nodeType="withEffect">
                                  <p:stCondLst>
                                    <p:cond delay="2400"/>
                                  </p:stCondLst>
                                  <p:iterate type="lt">
                                    <p:tmPct val="1781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200"/>
                                        <p:tgtEl>
                                          <p:spTgt spid="12"/>
                                        </p:tgtEl>
                                      </p:cBhvr>
                                    </p:animEffect>
                                  </p:childTnLst>
                                </p:cTn>
                              </p:par>
                              <p:par>
                                <p:cTn id="13" presetID="22" presetClass="entr" presetSubtype="8" fill="hold" grpId="0" nodeType="withEffect">
                                  <p:stCondLst>
                                    <p:cond delay="470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1400"/>
                                        <p:tgtEl>
                                          <p:spTgt spid="21"/>
                                        </p:tgtEl>
                                      </p:cBhvr>
                                    </p:animEffect>
                                  </p:childTnLst>
                                </p:cTn>
                              </p:par>
                              <p:par>
                                <p:cTn id="16" presetID="10" presetClass="entr" presetSubtype="0" fill="hold" grpId="0" nodeType="withEffect">
                                  <p:stCondLst>
                                    <p:cond delay="6700"/>
                                  </p:stCondLst>
                                  <p:iterate type="lt">
                                    <p:tmPct val="16923"/>
                                  </p:iterate>
                                  <p:childTnLst>
                                    <p:set>
                                      <p:cBhvr>
                                        <p:cTn id="17" dur="1" fill="hold">
                                          <p:stCondLst>
                                            <p:cond delay="0"/>
                                          </p:stCondLst>
                                        </p:cTn>
                                        <p:tgtEl>
                                          <p:spTgt spid="9"/>
                                        </p:tgtEl>
                                        <p:attrNameLst>
                                          <p:attrName>style.visibility</p:attrName>
                                        </p:attrNameLst>
                                      </p:cBhvr>
                                      <p:to>
                                        <p:strVal val="visible"/>
                                      </p:to>
                                    </p:set>
                                    <p:animEffect transition="in" filter="fade">
                                      <p:cBhvr>
                                        <p:cTn id="18" dur="1300"/>
                                        <p:tgtEl>
                                          <p:spTgt spid="9"/>
                                        </p:tgtEl>
                                      </p:cBhvr>
                                    </p:animEffect>
                                  </p:childTnLst>
                                </p:cTn>
                              </p:par>
                              <p:par>
                                <p:cTn id="19" presetID="10" presetClass="entr" presetSubtype="0" fill="hold" grpId="0" nodeType="withEffect">
                                  <p:stCondLst>
                                    <p:cond delay="8800"/>
                                  </p:stCondLst>
                                  <p:iterate type="lt">
                                    <p:tmPct val="17810"/>
                                  </p:iterate>
                                  <p:childTnLst>
                                    <p:set>
                                      <p:cBhvr>
                                        <p:cTn id="20" dur="1" fill="hold">
                                          <p:stCondLst>
                                            <p:cond delay="0"/>
                                          </p:stCondLst>
                                        </p:cTn>
                                        <p:tgtEl>
                                          <p:spTgt spid="11"/>
                                        </p:tgtEl>
                                        <p:attrNameLst>
                                          <p:attrName>style.visibility</p:attrName>
                                        </p:attrNameLst>
                                      </p:cBhvr>
                                      <p:to>
                                        <p:strVal val="visible"/>
                                      </p:to>
                                    </p:set>
                                    <p:animEffect transition="in" filter="fade">
                                      <p:cBhvr>
                                        <p:cTn id="21" dur="1200"/>
                                        <p:tgtEl>
                                          <p:spTgt spid="11"/>
                                        </p:tgtEl>
                                      </p:cBhvr>
                                    </p:animEffect>
                                  </p:childTnLst>
                                </p:cTn>
                              </p:par>
                              <p:par>
                                <p:cTn id="22" presetID="22" presetClass="entr" presetSubtype="8" fill="hold" grpId="0" nodeType="withEffect">
                                  <p:stCondLst>
                                    <p:cond delay="1090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400"/>
                                        <p:tgtEl>
                                          <p:spTgt spid="13"/>
                                        </p:tgtEl>
                                      </p:cBhvr>
                                    </p:animEffect>
                                  </p:childTnLst>
                                </p:cTn>
                              </p:par>
                              <p:par>
                                <p:cTn id="25" presetID="10" presetClass="entr" presetSubtype="0" fill="hold" grpId="0" nodeType="withEffect">
                                  <p:stCondLst>
                                    <p:cond delay="12400"/>
                                  </p:stCondLst>
                                  <p:iterate type="lt">
                                    <p:tmPct val="17810"/>
                                  </p:iterate>
                                  <p:childTnLst>
                                    <p:set>
                                      <p:cBhvr>
                                        <p:cTn id="26" dur="1" fill="hold">
                                          <p:stCondLst>
                                            <p:cond delay="0"/>
                                          </p:stCondLst>
                                        </p:cTn>
                                        <p:tgtEl>
                                          <p:spTgt spid="14"/>
                                        </p:tgtEl>
                                        <p:attrNameLst>
                                          <p:attrName>style.visibility</p:attrName>
                                        </p:attrNameLst>
                                      </p:cBhvr>
                                      <p:to>
                                        <p:strVal val="visible"/>
                                      </p:to>
                                    </p:set>
                                    <p:animEffect transition="in" filter="fade">
                                      <p:cBhvr>
                                        <p:cTn id="27" dur="1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8" fill="hold" display="0">
                  <p:stCondLst>
                    <p:cond delay="indefinite"/>
                  </p:stCondLst>
                  <p:endCondLst>
                    <p:cond evt="onStopAudio" delay="0">
                      <p:tgtEl>
                        <p:sldTgt/>
                      </p:tgtEl>
                    </p:cond>
                  </p:endCondLst>
                </p:cTn>
                <p:tgtEl>
                  <p:spTgt spid="5"/>
                </p:tgtEl>
              </p:cMediaNode>
            </p:audio>
          </p:childTnLst>
        </p:cTn>
      </p:par>
    </p:tnLst>
    <p:bldLst>
      <p:bldP spid="23" grpId="0"/>
      <p:bldP spid="12" grpId="0"/>
      <p:bldP spid="21" grpId="0" animBg="1"/>
      <p:bldP spid="9" grpId="0"/>
      <p:bldP spid="11" grpId="0"/>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数据字典</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12" name="Text Box 1052"/>
          <p:cNvSpPr txBox="1">
            <a:spLocks noChangeArrowheads="1"/>
          </p:cNvSpPr>
          <p:nvPr/>
        </p:nvSpPr>
        <p:spPr bwMode="auto">
          <a:xfrm>
            <a:off x="1284040" y="1124744"/>
            <a:ext cx="9145016" cy="4247317"/>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数据字典是关系数据库管理系统内部的一组系统表，它记录了数据库中所有定义信息：</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关系模式定义</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视图定义</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索引定义</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完整性约束定义</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各类用户对数据库的操作权限</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统计信息等</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关系数据库管理系统在执行</a:t>
            </a:r>
            <a:r>
              <a:rPr lang="en-US" altLang="zh-CN" sz="2000" dirty="0">
                <a:latin typeface="Times New Roman" panose="02020603050405020304" pitchFamily="18" charset="0"/>
              </a:rPr>
              <a:t>SQL</a:t>
            </a:r>
            <a:r>
              <a:rPr lang="zh-CN" altLang="en-US" sz="2000" dirty="0">
                <a:latin typeface="Times New Roman" panose="02020603050405020304" pitchFamily="18" charset="0"/>
              </a:rPr>
              <a:t>的数据定义语句时，实际上就是在更新数据字典表中的相应信息。</a:t>
            </a:r>
          </a:p>
        </p:txBody>
      </p:sp>
      <p:pic>
        <p:nvPicPr>
          <p:cNvPr id="4" name="Voice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77008" y="3248402"/>
            <a:ext cx="406400" cy="406400"/>
          </a:xfrm>
          <a:prstGeom prst="rect">
            <a:avLst/>
          </a:prstGeom>
        </p:spPr>
      </p:pic>
    </p:spTree>
    <p:extLst>
      <p:ext uri="{BB962C8B-B14F-4D97-AF65-F5344CB8AC3E}">
        <p14:creationId xmlns:p14="http://schemas.microsoft.com/office/powerpoint/2010/main" val="3776720446"/>
      </p:ext>
    </p:extLst>
  </p:cSld>
  <p:clrMapOvr>
    <a:masterClrMapping/>
  </p:clrMapOvr>
  <p:transition spd="slow" advTm="40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642" fill="hold"/>
                                        <p:tgtEl>
                                          <p:spTgt spid="4"/>
                                        </p:tgtEl>
                                      </p:cBhvr>
                                    </p:cmd>
                                  </p:childTnLst>
                                </p:cTn>
                              </p:par>
                              <p:par>
                                <p:cTn id="7" presetID="21" presetClass="entr" presetSubtype="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1)">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100"/>
                                        <p:tgtEl>
                                          <p:spTgt spid="3"/>
                                        </p:tgtEl>
                                      </p:cBhvr>
                                    </p:animEffect>
                                  </p:childTnLst>
                                </p:cTn>
                              </p:par>
                              <p:par>
                                <p:cTn id="13" presetID="10" presetClass="entr" presetSubtype="0" fill="hold" grpId="0" nodeType="withEffect">
                                  <p:stCondLst>
                                    <p:cond delay="3200"/>
                                  </p:stCondLst>
                                  <p:iterate type="lt">
                                    <p:tmPct val="1781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4"/>
                </p:tgtEl>
              </p:cMediaNode>
            </p:audio>
          </p:childTnLst>
        </p:cTn>
      </p:par>
    </p:tnLst>
    <p:bldLst>
      <p:bldP spid="2" grpId="0"/>
      <p:bldP spid="3"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40465" y="251937"/>
            <a:ext cx="3311071"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ea typeface="华文行楷" panose="02010800040101010101" pitchFamily="2" charset="-122"/>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grpSp>
        <p:nvGrpSpPr>
          <p:cNvPr id="2" name="组合 1"/>
          <p:cNvGrpSpPr/>
          <p:nvPr/>
        </p:nvGrpSpPr>
        <p:grpSpPr>
          <a:xfrm>
            <a:off x="3215680" y="1977393"/>
            <a:ext cx="5822711" cy="3323815"/>
            <a:chOff x="3215680" y="1977393"/>
            <a:chExt cx="5822711" cy="3323815"/>
          </a:xfrm>
        </p:grpSpPr>
        <p:sp>
          <p:nvSpPr>
            <p:cNvPr id="20" name="任意多边形: 形状 6">
              <a:extLst>
                <a:ext uri="{FF2B5EF4-FFF2-40B4-BE49-F238E27FC236}">
                  <a16:creationId xmlns:a16="http://schemas.microsoft.com/office/drawing/2014/main" id="{0F4BA485-C646-4270-B44B-0DA5B8DDC3E0}"/>
                </a:ext>
              </a:extLst>
            </p:cNvPr>
            <p:cNvSpPr/>
            <p:nvPr/>
          </p:nvSpPr>
          <p:spPr>
            <a:xfrm>
              <a:off x="3804408" y="3592226"/>
              <a:ext cx="1072631" cy="1329392"/>
            </a:xfrm>
            <a:custGeom>
              <a:avLst/>
              <a:gdLst>
                <a:gd name="connsiteX0" fmla="*/ 0 w 271118"/>
                <a:gd name="connsiteY0" fmla="*/ 0 h 320419"/>
                <a:gd name="connsiteX1" fmla="*/ 135559 w 271118"/>
                <a:gd name="connsiteY1" fmla="*/ 0 h 320419"/>
                <a:gd name="connsiteX2" fmla="*/ 135559 w 271118"/>
                <a:gd name="connsiteY2" fmla="*/ 320419 h 320419"/>
                <a:gd name="connsiteX3" fmla="*/ 271118 w 271118"/>
                <a:gd name="connsiteY3" fmla="*/ 320419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0"/>
                  </a:moveTo>
                  <a:lnTo>
                    <a:pt x="135559" y="0"/>
                  </a:lnTo>
                  <a:lnTo>
                    <a:pt x="135559" y="320419"/>
                  </a:lnTo>
                  <a:lnTo>
                    <a:pt x="271118" y="320419"/>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6" rIns="137767" bIns="149717"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21" name="任意多边形: 形状 7">
              <a:extLst>
                <a:ext uri="{FF2B5EF4-FFF2-40B4-BE49-F238E27FC236}">
                  <a16:creationId xmlns:a16="http://schemas.microsoft.com/office/drawing/2014/main" id="{BD9CB990-13E2-42A0-81A3-7AAEBE5F15D0}"/>
                </a:ext>
              </a:extLst>
            </p:cNvPr>
            <p:cNvSpPr/>
            <p:nvPr/>
          </p:nvSpPr>
          <p:spPr>
            <a:xfrm flipV="1">
              <a:off x="3804408" y="3592225"/>
              <a:ext cx="1072631" cy="437478"/>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22" name="任意多边形: 形状 8">
              <a:extLst>
                <a:ext uri="{FF2B5EF4-FFF2-40B4-BE49-F238E27FC236}">
                  <a16:creationId xmlns:a16="http://schemas.microsoft.com/office/drawing/2014/main" id="{C777871F-A017-4A7C-83DE-5667606AC74D}"/>
                </a:ext>
              </a:extLst>
            </p:cNvPr>
            <p:cNvSpPr/>
            <p:nvPr/>
          </p:nvSpPr>
          <p:spPr>
            <a:xfrm>
              <a:off x="3804408" y="3088225"/>
              <a:ext cx="1072631" cy="504000"/>
            </a:xfrm>
            <a:custGeom>
              <a:avLst/>
              <a:gdLst>
                <a:gd name="connsiteX0" fmla="*/ 0 w 271118"/>
                <a:gd name="connsiteY0" fmla="*/ 961259 h 961259"/>
                <a:gd name="connsiteX1" fmla="*/ 135559 w 271118"/>
                <a:gd name="connsiteY1" fmla="*/ 961259 h 961259"/>
                <a:gd name="connsiteX2" fmla="*/ 135559 w 271118"/>
                <a:gd name="connsiteY2" fmla="*/ 0 h 961259"/>
                <a:gd name="connsiteX3" fmla="*/ 271118 w 271118"/>
                <a:gd name="connsiteY3" fmla="*/ 0 h 961259"/>
              </a:gdLst>
              <a:ahLst/>
              <a:cxnLst>
                <a:cxn ang="0">
                  <a:pos x="connsiteX0" y="connsiteY0"/>
                </a:cxn>
                <a:cxn ang="0">
                  <a:pos x="connsiteX1" y="connsiteY1"/>
                </a:cxn>
                <a:cxn ang="0">
                  <a:pos x="connsiteX2" y="connsiteY2"/>
                </a:cxn>
                <a:cxn ang="0">
                  <a:pos x="connsiteX3" y="connsiteY3"/>
                </a:cxn>
              </a:cxnLst>
              <a:rect l="l" t="t" r="r" b="b"/>
              <a:pathLst>
                <a:path w="271118" h="961259">
                  <a:moveTo>
                    <a:pt x="0" y="961259"/>
                  </a:moveTo>
                  <a:lnTo>
                    <a:pt x="135559" y="96125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3290" tIns="455661" rIns="123290" bIns="45566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38" name="任意多边形: 形状 9">
              <a:extLst>
                <a:ext uri="{FF2B5EF4-FFF2-40B4-BE49-F238E27FC236}">
                  <a16:creationId xmlns:a16="http://schemas.microsoft.com/office/drawing/2014/main" id="{899DC2E1-8563-43F8-A3A6-F25B068CC762}"/>
                </a:ext>
              </a:extLst>
            </p:cNvPr>
            <p:cNvSpPr/>
            <p:nvPr/>
          </p:nvSpPr>
          <p:spPr>
            <a:xfrm>
              <a:off x="3804408" y="2235037"/>
              <a:ext cx="1072631" cy="1357188"/>
            </a:xfrm>
            <a:custGeom>
              <a:avLst/>
              <a:gdLst>
                <a:gd name="connsiteX0" fmla="*/ 0 w 271118"/>
                <a:gd name="connsiteY0" fmla="*/ 1602098 h 1602098"/>
                <a:gd name="connsiteX1" fmla="*/ 135559 w 271118"/>
                <a:gd name="connsiteY1" fmla="*/ 1602098 h 1602098"/>
                <a:gd name="connsiteX2" fmla="*/ 135559 w 271118"/>
                <a:gd name="connsiteY2" fmla="*/ 0 h 1602098"/>
                <a:gd name="connsiteX3" fmla="*/ 271118 w 271118"/>
                <a:gd name="connsiteY3" fmla="*/ 0 h 1602098"/>
              </a:gdLst>
              <a:ahLst/>
              <a:cxnLst>
                <a:cxn ang="0">
                  <a:pos x="connsiteX0" y="connsiteY0"/>
                </a:cxn>
                <a:cxn ang="0">
                  <a:pos x="connsiteX1" y="connsiteY1"/>
                </a:cxn>
                <a:cxn ang="0">
                  <a:pos x="connsiteX2" y="connsiteY2"/>
                </a:cxn>
                <a:cxn ang="0">
                  <a:pos x="connsiteX3" y="connsiteY3"/>
                </a:cxn>
              </a:cxnLst>
              <a:rect l="l" t="t" r="r" b="b"/>
              <a:pathLst>
                <a:path w="271118" h="1602098">
                  <a:moveTo>
                    <a:pt x="0" y="1602098"/>
                  </a:moveTo>
                  <a:lnTo>
                    <a:pt x="135559" y="1602098"/>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637" tIns="760427" rIns="107638" bIns="760428" numCol="1" spcCol="1270" anchor="ctr" anchorCtr="0">
              <a:noAutofit/>
            </a:bodyPr>
            <a:lstStyle/>
            <a:p>
              <a:pPr marL="0" lvl="0" indent="0" algn="ctr" defTabSz="266700">
                <a:lnSpc>
                  <a:spcPct val="90000"/>
                </a:lnSpc>
                <a:spcBef>
                  <a:spcPct val="0"/>
                </a:spcBef>
                <a:spcAft>
                  <a:spcPct val="35000"/>
                </a:spcAft>
                <a:buNone/>
              </a:pPr>
              <a:endParaRPr lang="zh-CN" altLang="en-US" sz="600" b="1" kern="1200"/>
            </a:p>
          </p:txBody>
        </p:sp>
        <p:sp>
          <p:nvSpPr>
            <p:cNvPr id="39" name="任意多边形: 形状 18">
              <a:extLst>
                <a:ext uri="{FF2B5EF4-FFF2-40B4-BE49-F238E27FC236}">
                  <a16:creationId xmlns:a16="http://schemas.microsoft.com/office/drawing/2014/main" id="{EAA0F50C-8B96-4C4D-8916-94512BA0A5CD}"/>
                </a:ext>
              </a:extLst>
            </p:cNvPr>
            <p:cNvSpPr/>
            <p:nvPr/>
          </p:nvSpPr>
          <p:spPr>
            <a:xfrm>
              <a:off x="4866773" y="1977393"/>
              <a:ext cx="4171618"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模式的定义与删除</a:t>
              </a:r>
              <a:endParaRPr lang="zh-CN" altLang="en-US" sz="2000" b="1" kern="1200" dirty="0">
                <a:solidFill>
                  <a:schemeClr val="tx1"/>
                </a:solidFill>
              </a:endParaRPr>
            </a:p>
          </p:txBody>
        </p:sp>
        <p:sp>
          <p:nvSpPr>
            <p:cNvPr id="40" name="任意多边形: 形状 19">
              <a:extLst>
                <a:ext uri="{FF2B5EF4-FFF2-40B4-BE49-F238E27FC236}">
                  <a16:creationId xmlns:a16="http://schemas.microsoft.com/office/drawing/2014/main" id="{D996A04C-6E6E-4438-B136-9F955F24970D}"/>
                </a:ext>
              </a:extLst>
            </p:cNvPr>
            <p:cNvSpPr/>
            <p:nvPr/>
          </p:nvSpPr>
          <p:spPr>
            <a:xfrm>
              <a:off x="4866773" y="2869308"/>
              <a:ext cx="4171618"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smtClean="0">
                  <a:solidFill>
                    <a:schemeClr val="tx1"/>
                  </a:solidFill>
                </a:rPr>
                <a:t>基本表的定义、删除与修改</a:t>
              </a:r>
              <a:endParaRPr lang="zh-CN" altLang="en-US" sz="2000" b="1" kern="1200" dirty="0">
                <a:solidFill>
                  <a:schemeClr val="tx1"/>
                </a:solidFill>
              </a:endParaRPr>
            </a:p>
          </p:txBody>
        </p:sp>
        <p:sp>
          <p:nvSpPr>
            <p:cNvPr id="41" name="任意多边形: 形状 20">
              <a:extLst>
                <a:ext uri="{FF2B5EF4-FFF2-40B4-BE49-F238E27FC236}">
                  <a16:creationId xmlns:a16="http://schemas.microsoft.com/office/drawing/2014/main" id="{5FA6CFF9-5C99-4672-A614-93F0F11F7777}"/>
                </a:ext>
              </a:extLst>
            </p:cNvPr>
            <p:cNvSpPr/>
            <p:nvPr/>
          </p:nvSpPr>
          <p:spPr>
            <a:xfrm>
              <a:off x="4866773" y="3761223"/>
              <a:ext cx="4171618"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smtClean="0">
                  <a:solidFill>
                    <a:schemeClr val="tx1"/>
                  </a:solidFill>
                </a:rPr>
                <a:t>索引的建立与删除</a:t>
              </a:r>
              <a:endParaRPr lang="zh-CN" altLang="en-US" sz="2000" b="1" kern="1200" dirty="0">
                <a:solidFill>
                  <a:schemeClr val="tx1"/>
                </a:solidFill>
              </a:endParaRPr>
            </a:p>
          </p:txBody>
        </p:sp>
        <p:sp>
          <p:nvSpPr>
            <p:cNvPr id="42" name="任意多边形: 形状 21">
              <a:extLst>
                <a:ext uri="{FF2B5EF4-FFF2-40B4-BE49-F238E27FC236}">
                  <a16:creationId xmlns:a16="http://schemas.microsoft.com/office/drawing/2014/main" id="{6073A742-A4E6-49C3-97AC-D460B13572A8}"/>
                </a:ext>
              </a:extLst>
            </p:cNvPr>
            <p:cNvSpPr/>
            <p:nvPr/>
          </p:nvSpPr>
          <p:spPr>
            <a:xfrm>
              <a:off x="4866773" y="4653136"/>
              <a:ext cx="4171618"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smtClean="0">
                  <a:solidFill>
                    <a:schemeClr val="tx1"/>
                  </a:solidFill>
                </a:rPr>
                <a:t>数据字典</a:t>
              </a:r>
              <a:endParaRPr lang="zh-CN" altLang="en-US" sz="2000" b="1" kern="1200" dirty="0">
                <a:solidFill>
                  <a:schemeClr val="tx1"/>
                </a:solidFill>
              </a:endParaRPr>
            </a:p>
          </p:txBody>
        </p:sp>
        <p:grpSp>
          <p:nvGrpSpPr>
            <p:cNvPr id="43" name="组合 42"/>
            <p:cNvGrpSpPr/>
            <p:nvPr/>
          </p:nvGrpSpPr>
          <p:grpSpPr>
            <a:xfrm>
              <a:off x="3215680" y="1977393"/>
              <a:ext cx="570889" cy="3323815"/>
              <a:chOff x="4583832" y="1977393"/>
              <a:chExt cx="709730" cy="3323815"/>
            </a:xfrm>
          </p:grpSpPr>
          <p:sp>
            <p:nvSpPr>
              <p:cNvPr id="44" name="任意多边形: 形状 17">
                <a:extLst>
                  <a:ext uri="{FF2B5EF4-FFF2-40B4-BE49-F238E27FC236}">
                    <a16:creationId xmlns:a16="http://schemas.microsoft.com/office/drawing/2014/main" id="{4F2B87D4-D960-4F9C-8C0D-46581EA3EFA3}"/>
                  </a:ext>
                </a:extLst>
              </p:cNvPr>
              <p:cNvSpPr/>
              <p:nvPr/>
            </p:nvSpPr>
            <p:spPr>
              <a:xfrm>
                <a:off x="4583832" y="1977393"/>
                <a:ext cx="709730" cy="3323815"/>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a:solidFill>
                  <a:srgbClr val="0071C1"/>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120000"/>
                  </a:lnSpc>
                  <a:spcBef>
                    <a:spcPct val="0"/>
                  </a:spcBef>
                  <a:spcAft>
                    <a:spcPct val="35000"/>
                  </a:spcAft>
                  <a:buNone/>
                </a:pPr>
                <a:endParaRPr lang="zh-CN" altLang="en-US" sz="2000" b="1" kern="1200" dirty="0">
                  <a:solidFill>
                    <a:schemeClr val="tx1"/>
                  </a:solidFill>
                </a:endParaRPr>
              </a:p>
            </p:txBody>
          </p:sp>
          <p:sp>
            <p:nvSpPr>
              <p:cNvPr id="45" name="文本框 44"/>
              <p:cNvSpPr txBox="1"/>
              <p:nvPr/>
            </p:nvSpPr>
            <p:spPr>
              <a:xfrm>
                <a:off x="4656578" y="2481393"/>
                <a:ext cx="432049" cy="2246769"/>
              </a:xfrm>
              <a:prstGeom prst="rect">
                <a:avLst/>
              </a:prstGeom>
              <a:noFill/>
            </p:spPr>
            <p:txBody>
              <a:bodyPr wrap="square" rtlCol="0">
                <a:spAutoFit/>
              </a:bodyPr>
              <a:lstStyle/>
              <a:p>
                <a:r>
                  <a:rPr lang="zh-CN" altLang="en-US" sz="2000" b="1" dirty="0" smtClean="0">
                    <a:latin typeface="+mj-ea"/>
                    <a:ea typeface="+mj-ea"/>
                  </a:rPr>
                  <a:t>数</a:t>
                </a:r>
                <a:endParaRPr lang="en-US" altLang="zh-CN" sz="2000" b="1" dirty="0" smtClean="0">
                  <a:latin typeface="+mj-ea"/>
                  <a:ea typeface="+mj-ea"/>
                </a:endParaRPr>
              </a:p>
              <a:p>
                <a:endParaRPr lang="en-US" altLang="zh-CN" sz="2000" b="1" baseline="0" dirty="0">
                  <a:latin typeface="+mj-ea"/>
                  <a:ea typeface="+mj-ea"/>
                </a:endParaRPr>
              </a:p>
              <a:p>
                <a:r>
                  <a:rPr lang="zh-CN" altLang="en-US" sz="2000" b="1" dirty="0" smtClean="0">
                    <a:latin typeface="+mj-ea"/>
                    <a:ea typeface="+mj-ea"/>
                  </a:rPr>
                  <a:t>据</a:t>
                </a:r>
                <a:endParaRPr lang="en-US" altLang="zh-CN" sz="2000" b="1" dirty="0" smtClean="0">
                  <a:latin typeface="+mj-ea"/>
                  <a:ea typeface="+mj-ea"/>
                </a:endParaRPr>
              </a:p>
              <a:p>
                <a:endParaRPr lang="en-US" altLang="zh-CN" sz="2000" b="1" baseline="0" dirty="0">
                  <a:latin typeface="+mj-ea"/>
                  <a:ea typeface="+mj-ea"/>
                </a:endParaRPr>
              </a:p>
              <a:p>
                <a:r>
                  <a:rPr lang="zh-CN" altLang="en-US" sz="2000" b="1" dirty="0" smtClean="0">
                    <a:latin typeface="+mj-ea"/>
                    <a:ea typeface="+mj-ea"/>
                  </a:rPr>
                  <a:t>定</a:t>
                </a:r>
                <a:endParaRPr lang="en-US" altLang="zh-CN" sz="2000" b="1" dirty="0" smtClean="0">
                  <a:latin typeface="+mj-ea"/>
                  <a:ea typeface="+mj-ea"/>
                </a:endParaRPr>
              </a:p>
              <a:p>
                <a:endParaRPr lang="en-US" altLang="zh-CN" sz="2000" b="1" baseline="0" dirty="0">
                  <a:latin typeface="+mj-ea"/>
                  <a:ea typeface="+mj-ea"/>
                </a:endParaRPr>
              </a:p>
              <a:p>
                <a:r>
                  <a:rPr lang="zh-CN" altLang="en-US" sz="2000" b="1" dirty="0" smtClean="0">
                    <a:latin typeface="+mj-ea"/>
                    <a:ea typeface="+mj-ea"/>
                  </a:rPr>
                  <a:t>义</a:t>
                </a:r>
                <a:endParaRPr lang="zh-CN" altLang="en-US" sz="2000" b="1" baseline="0" dirty="0" smtClean="0">
                  <a:latin typeface="+mj-ea"/>
                  <a:ea typeface="+mj-ea"/>
                </a:endParaRPr>
              </a:p>
            </p:txBody>
          </p:sp>
        </p:grpSp>
      </p:grpSp>
      <p:pic>
        <p:nvPicPr>
          <p:cNvPr id="3" name="Voice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0357" y="3198377"/>
            <a:ext cx="406400" cy="406400"/>
          </a:xfrm>
          <a:prstGeom prst="rect">
            <a:avLst/>
          </a:prstGeom>
        </p:spPr>
      </p:pic>
    </p:spTree>
    <p:extLst>
      <p:ext uri="{BB962C8B-B14F-4D97-AF65-F5344CB8AC3E}">
        <p14:creationId xmlns:p14="http://schemas.microsoft.com/office/powerpoint/2010/main" val="1020105435"/>
      </p:ext>
    </p:extLst>
  </p:cSld>
  <p:clrMapOvr>
    <a:masterClrMapping/>
  </p:clrMapOvr>
  <p:transition spd="slow" advTm="1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95"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000"/>
                                        <p:tgtEl>
                                          <p:spTgt spid="4"/>
                                        </p:tgtEl>
                                      </p:cBhvr>
                                    </p:animEffect>
                                  </p:childTnLst>
                                </p:cTn>
                              </p:par>
                              <p:par>
                                <p:cTn id="10" presetID="22" presetClass="entr" presetSubtype="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3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4" name="文本框 3"/>
          <p:cNvSpPr txBox="1"/>
          <p:nvPr/>
        </p:nvSpPr>
        <p:spPr>
          <a:xfrm>
            <a:off x="1002633" y="836712"/>
            <a:ext cx="9989911" cy="495585"/>
          </a:xfrm>
          <a:prstGeom prst="rect">
            <a:avLst/>
          </a:prstGeom>
          <a:noFill/>
        </p:spPr>
        <p:txBody>
          <a:bodyPr wrap="square" rtlCol="0">
            <a:spAutoFit/>
          </a:bodyPr>
          <a:lstStyle/>
          <a:p>
            <a:pPr>
              <a:lnSpc>
                <a:spcPct val="150000"/>
              </a:lnSpc>
            </a:pPr>
            <a:r>
              <a:rPr lang="zh-CN" altLang="en-US" sz="2000" b="1" dirty="0" smtClean="0">
                <a:latin typeface="Times New Roman" panose="02020603050405020304" pitchFamily="18" charset="0"/>
              </a:rPr>
              <a:t>试用</a:t>
            </a:r>
            <a:r>
              <a:rPr lang="en-US" altLang="zh-CN" sz="2000" b="1" dirty="0" smtClean="0">
                <a:latin typeface="Times New Roman" panose="02020603050405020304" pitchFamily="18" charset="0"/>
              </a:rPr>
              <a:t>SQL</a:t>
            </a:r>
            <a:r>
              <a:rPr lang="zh-CN" altLang="en-US" sz="2000" b="1" dirty="0" smtClean="0">
                <a:latin typeface="Times New Roman" panose="02020603050405020304" pitchFamily="18" charset="0"/>
              </a:rPr>
              <a:t>语句建立</a:t>
            </a:r>
            <a:r>
              <a:rPr lang="zh-CN" altLang="en-US" sz="2000" b="1" dirty="0">
                <a:latin typeface="Times New Roman" panose="02020603050405020304" pitchFamily="18" charset="0"/>
              </a:rPr>
              <a:t>一个学生选课表</a:t>
            </a:r>
            <a:r>
              <a:rPr lang="en-US" altLang="zh-CN" sz="2000" b="1" dirty="0" smtClean="0">
                <a:latin typeface="Times New Roman" panose="02020603050405020304" pitchFamily="18" charset="0"/>
              </a:rPr>
              <a:t>SC</a:t>
            </a:r>
            <a:r>
              <a:rPr lang="zh-CN" altLang="en-US" sz="2000" b="1" dirty="0" smtClean="0">
                <a:latin typeface="Times New Roman" panose="02020603050405020304" pitchFamily="18" charset="0"/>
              </a:rPr>
              <a:t>。</a:t>
            </a:r>
            <a:endParaRPr lang="en-US" altLang="zh-CN" sz="2000" b="1" dirty="0">
              <a:latin typeface="Times New Roman" panose="02020603050405020304" pitchFamily="18" charset="0"/>
            </a:endParaRPr>
          </a:p>
        </p:txBody>
      </p:sp>
      <p:sp>
        <p:nvSpPr>
          <p:cNvPr id="6" name="文本框 5"/>
          <p:cNvSpPr txBox="1"/>
          <p:nvPr/>
        </p:nvSpPr>
        <p:spPr>
          <a:xfrm>
            <a:off x="191344" y="6237312"/>
            <a:ext cx="3600400" cy="369332"/>
          </a:xfrm>
          <a:prstGeom prst="rect">
            <a:avLst/>
          </a:prstGeom>
          <a:noFill/>
        </p:spPr>
        <p:txBody>
          <a:bodyPr wrap="square" rtlCol="0">
            <a:spAutoFit/>
          </a:bodyPr>
          <a:lstStyle/>
          <a:p>
            <a:r>
              <a:rPr lang="zh-CN" altLang="en-US" b="1" dirty="0">
                <a:solidFill>
                  <a:schemeClr val="bg1"/>
                </a:solidFill>
                <a:latin typeface="Times New Roman" panose="02020603050405020304" pitchFamily="18" charset="0"/>
                <a:ea typeface="+mj-ea"/>
              </a:rPr>
              <a:t>    答案  </a:t>
            </a:r>
            <a:r>
              <a:rPr lang="en-US" altLang="zh-CN" b="1" dirty="0">
                <a:solidFill>
                  <a:schemeClr val="bg1"/>
                </a:solidFill>
                <a:latin typeface="Times New Roman" panose="02020603050405020304" pitchFamily="18" charset="0"/>
                <a:ea typeface="+mj-ea"/>
              </a:rPr>
              <a:t>  </a:t>
            </a:r>
            <a:r>
              <a:rPr lang="zh-CN" altLang="en-US" b="1" dirty="0">
                <a:solidFill>
                  <a:schemeClr val="bg1"/>
                </a:solidFill>
                <a:latin typeface="Times New Roman" panose="02020603050405020304" pitchFamily="18" charset="0"/>
                <a:ea typeface="+mj-ea"/>
              </a:rPr>
              <a:t>解析  </a:t>
            </a:r>
            <a:r>
              <a:rPr lang="en-US" altLang="zh-CN" b="1" dirty="0" smtClean="0">
                <a:solidFill>
                  <a:srgbClr val="0071C1"/>
                </a:solidFill>
                <a:latin typeface="Times New Roman" panose="02020603050405020304" pitchFamily="18" charset="0"/>
              </a:rPr>
              <a:t> </a:t>
            </a:r>
            <a:r>
              <a:rPr lang="en-US" altLang="zh-CN" b="1" dirty="0" smtClean="0">
                <a:solidFill>
                  <a:schemeClr val="bg1"/>
                </a:solidFill>
                <a:latin typeface="Times New Roman" panose="02020603050405020304" pitchFamily="18" charset="0"/>
              </a:rPr>
              <a:t> </a:t>
            </a:r>
            <a:r>
              <a:rPr lang="zh-CN" altLang="en-US" b="1" dirty="0">
                <a:solidFill>
                  <a:schemeClr val="bg1"/>
                </a:solidFill>
                <a:latin typeface="Times New Roman" panose="02020603050405020304" pitchFamily="18" charset="0"/>
              </a:rPr>
              <a:t>下一题</a:t>
            </a:r>
            <a:r>
              <a:rPr lang="zh-CN" altLang="en-US" b="1" dirty="0">
                <a:solidFill>
                  <a:schemeClr val="bg1"/>
                </a:solidFill>
                <a:latin typeface="Times New Roman" panose="02020603050405020304" pitchFamily="18" charset="0"/>
                <a:ea typeface="+mj-ea"/>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9" name="矩形 8"/>
          <p:cNvSpPr/>
          <p:nvPr/>
        </p:nvSpPr>
        <p:spPr>
          <a:xfrm>
            <a:off x="1055440"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2" name="矩形 11"/>
          <p:cNvSpPr/>
          <p:nvPr/>
        </p:nvSpPr>
        <p:spPr>
          <a:xfrm>
            <a:off x="1303636" y="1700808"/>
            <a:ext cx="9904932" cy="3785652"/>
          </a:xfrm>
          <a:prstGeom prst="rect">
            <a:avLst/>
          </a:prstGeom>
          <a:solidFill>
            <a:schemeClr val="bg2">
              <a:lumMod val="20000"/>
              <a:lumOff val="80000"/>
            </a:schemeClr>
          </a:solidFill>
        </p:spPr>
        <p:txBody>
          <a:bodyPr wrap="square">
            <a:spAutoFit/>
          </a:bodyPr>
          <a:lstStyle/>
          <a:p>
            <a:r>
              <a:rPr lang="en-US" altLang="zh-CN" sz="2000" b="1" dirty="0" smtClean="0">
                <a:solidFill>
                  <a:srgbClr val="333333"/>
                </a:solidFill>
                <a:latin typeface="Times New Roman" panose="02020603050405020304" pitchFamily="18" charset="0"/>
                <a:ea typeface="+mj-ea"/>
              </a:rPr>
              <a:t>【</a:t>
            </a:r>
            <a:r>
              <a:rPr lang="zh-CN" altLang="en-US" sz="2000" b="1" dirty="0" smtClean="0">
                <a:solidFill>
                  <a:srgbClr val="0071C1"/>
                </a:solidFill>
                <a:latin typeface="Times New Roman" panose="02020603050405020304" pitchFamily="18" charset="0"/>
                <a:ea typeface="+mj-ea"/>
              </a:rPr>
              <a:t>解析</a:t>
            </a:r>
            <a:r>
              <a:rPr lang="en-US" altLang="zh-CN" sz="2000" b="1" dirty="0" smtClean="0">
                <a:solidFill>
                  <a:srgbClr val="333333"/>
                </a:solidFill>
                <a:latin typeface="Times New Roman" panose="02020603050405020304" pitchFamily="18" charset="0"/>
                <a:ea typeface="+mj-ea"/>
              </a:rPr>
              <a:t>】</a:t>
            </a:r>
            <a:endParaRPr lang="en-US" altLang="zh-CN" sz="2000" b="1" dirty="0">
              <a:solidFill>
                <a:srgbClr val="333333"/>
              </a:solidFill>
              <a:latin typeface="Times New Roman" panose="02020603050405020304" pitchFamily="18" charset="0"/>
              <a:ea typeface="+mj-ea"/>
            </a:endParaRPr>
          </a:p>
          <a:p>
            <a:r>
              <a:rPr lang="en-US" altLang="zh-CN" sz="2000" b="1" dirty="0">
                <a:solidFill>
                  <a:srgbClr val="333333"/>
                </a:solidFill>
                <a:latin typeface="Times New Roman" panose="02020603050405020304" pitchFamily="18" charset="0"/>
                <a:ea typeface="+mj-ea"/>
              </a:rPr>
              <a:t>CREATE TABLE  SC</a:t>
            </a:r>
          </a:p>
          <a:p>
            <a:r>
              <a:rPr lang="en-US" altLang="zh-CN" sz="2000" b="1" dirty="0">
                <a:solidFill>
                  <a:srgbClr val="333333"/>
                </a:solidFill>
                <a:latin typeface="Times New Roman" panose="02020603050405020304" pitchFamily="18" charset="0"/>
                <a:ea typeface="+mj-ea"/>
              </a:rPr>
              <a:t>          (</a:t>
            </a:r>
            <a:r>
              <a:rPr lang="en-US" altLang="zh-CN" sz="2000" b="1" dirty="0" err="1">
                <a:solidFill>
                  <a:srgbClr val="333333"/>
                </a:solidFill>
                <a:latin typeface="Times New Roman" panose="02020603050405020304" pitchFamily="18" charset="0"/>
                <a:ea typeface="+mj-ea"/>
              </a:rPr>
              <a:t>Sno</a:t>
            </a:r>
            <a:r>
              <a:rPr lang="en-US" altLang="zh-CN" sz="2000" b="1" dirty="0">
                <a:solidFill>
                  <a:srgbClr val="333333"/>
                </a:solidFill>
                <a:latin typeface="Times New Roman" panose="02020603050405020304" pitchFamily="18" charset="0"/>
                <a:ea typeface="+mj-ea"/>
              </a:rPr>
              <a:t>  CHAR(9), </a:t>
            </a:r>
          </a:p>
          <a:p>
            <a:r>
              <a:rPr lang="en-US" altLang="zh-CN" sz="2000" b="1" dirty="0">
                <a:solidFill>
                  <a:srgbClr val="333333"/>
                </a:solidFill>
                <a:latin typeface="Times New Roman" panose="02020603050405020304" pitchFamily="18" charset="0"/>
                <a:ea typeface="+mj-ea"/>
              </a:rPr>
              <a:t>           </a:t>
            </a:r>
            <a:r>
              <a:rPr lang="en-US" altLang="zh-CN" sz="2000" b="1" dirty="0" err="1">
                <a:solidFill>
                  <a:srgbClr val="333333"/>
                </a:solidFill>
                <a:latin typeface="Times New Roman" panose="02020603050405020304" pitchFamily="18" charset="0"/>
                <a:ea typeface="+mj-ea"/>
              </a:rPr>
              <a:t>Cno</a:t>
            </a:r>
            <a:r>
              <a:rPr lang="en-US" altLang="zh-CN" sz="2000" b="1" dirty="0">
                <a:solidFill>
                  <a:srgbClr val="333333"/>
                </a:solidFill>
                <a:latin typeface="Times New Roman" panose="02020603050405020304" pitchFamily="18" charset="0"/>
                <a:ea typeface="+mj-ea"/>
              </a:rPr>
              <a:t>  CHAR(4),  </a:t>
            </a:r>
          </a:p>
          <a:p>
            <a:r>
              <a:rPr lang="en-US" altLang="zh-CN" sz="2000" b="1" dirty="0">
                <a:solidFill>
                  <a:srgbClr val="333333"/>
                </a:solidFill>
                <a:latin typeface="Times New Roman" panose="02020603050405020304" pitchFamily="18" charset="0"/>
                <a:ea typeface="+mj-ea"/>
              </a:rPr>
              <a:t>           Grade  SMALLINT</a:t>
            </a:r>
            <a:r>
              <a:rPr lang="zh-CN" altLang="en-US" sz="2000" b="1" dirty="0">
                <a:solidFill>
                  <a:srgbClr val="333333"/>
                </a:solidFill>
                <a:latin typeface="Times New Roman" panose="02020603050405020304" pitchFamily="18" charset="0"/>
                <a:ea typeface="+mj-ea"/>
              </a:rPr>
              <a:t>，</a:t>
            </a:r>
          </a:p>
          <a:p>
            <a:r>
              <a:rPr lang="zh-CN" altLang="en-US" sz="2000" b="1" dirty="0">
                <a:solidFill>
                  <a:srgbClr val="333333"/>
                </a:solidFill>
                <a:latin typeface="Times New Roman" panose="02020603050405020304" pitchFamily="18" charset="0"/>
                <a:ea typeface="+mj-ea"/>
              </a:rPr>
              <a:t>           </a:t>
            </a:r>
            <a:r>
              <a:rPr lang="en-US" altLang="zh-CN" sz="2000" b="1" dirty="0">
                <a:solidFill>
                  <a:srgbClr val="333333"/>
                </a:solidFill>
                <a:latin typeface="Times New Roman" panose="02020603050405020304" pitchFamily="18" charset="0"/>
                <a:ea typeface="+mj-ea"/>
              </a:rPr>
              <a:t>PRIMARY KEY (</a:t>
            </a:r>
            <a:r>
              <a:rPr lang="en-US" altLang="zh-CN" sz="2000" b="1" dirty="0" err="1">
                <a:solidFill>
                  <a:srgbClr val="333333"/>
                </a:solidFill>
                <a:latin typeface="Times New Roman" panose="02020603050405020304" pitchFamily="18" charset="0"/>
                <a:ea typeface="+mj-ea"/>
              </a:rPr>
              <a:t>Sno,Cno</a:t>
            </a:r>
            <a:r>
              <a:rPr lang="en-US" altLang="zh-CN" sz="2000" b="1" dirty="0">
                <a:solidFill>
                  <a:srgbClr val="333333"/>
                </a:solidFill>
                <a:latin typeface="Times New Roman" panose="02020603050405020304" pitchFamily="18" charset="0"/>
                <a:ea typeface="+mj-ea"/>
              </a:rPr>
              <a:t>),  </a:t>
            </a:r>
          </a:p>
          <a:p>
            <a:r>
              <a:rPr lang="en-US" altLang="zh-CN" sz="2000" b="1" dirty="0">
                <a:solidFill>
                  <a:srgbClr val="333333"/>
                </a:solidFill>
                <a:latin typeface="Times New Roman" panose="02020603050405020304" pitchFamily="18" charset="0"/>
                <a:ea typeface="+mj-ea"/>
              </a:rPr>
              <a:t>                          /* </a:t>
            </a:r>
            <a:r>
              <a:rPr lang="zh-CN" altLang="en-US" sz="2000" b="1" dirty="0">
                <a:solidFill>
                  <a:srgbClr val="333333"/>
                </a:solidFill>
                <a:latin typeface="Times New Roman" panose="02020603050405020304" pitchFamily="18" charset="0"/>
                <a:ea typeface="+mj-ea"/>
              </a:rPr>
              <a:t>主码由两个属性构成，必须作为表级完整性进行定义*</a:t>
            </a:r>
            <a:r>
              <a:rPr lang="en-US" altLang="zh-CN" sz="2000" b="1" dirty="0">
                <a:solidFill>
                  <a:srgbClr val="333333"/>
                </a:solidFill>
                <a:latin typeface="Times New Roman" panose="02020603050405020304" pitchFamily="18" charset="0"/>
                <a:ea typeface="+mj-ea"/>
              </a:rPr>
              <a:t>/</a:t>
            </a:r>
          </a:p>
          <a:p>
            <a:r>
              <a:rPr lang="en-US" altLang="zh-CN" sz="2000" b="1" dirty="0">
                <a:solidFill>
                  <a:srgbClr val="333333"/>
                </a:solidFill>
                <a:latin typeface="Times New Roman" panose="02020603050405020304" pitchFamily="18" charset="0"/>
                <a:ea typeface="+mj-ea"/>
              </a:rPr>
              <a:t>           FOREIGN KEY (</a:t>
            </a:r>
            <a:r>
              <a:rPr lang="en-US" altLang="zh-CN" sz="2000" b="1" dirty="0" err="1">
                <a:solidFill>
                  <a:srgbClr val="333333"/>
                </a:solidFill>
                <a:latin typeface="Times New Roman" panose="02020603050405020304" pitchFamily="18" charset="0"/>
                <a:ea typeface="+mj-ea"/>
              </a:rPr>
              <a:t>Sno</a:t>
            </a:r>
            <a:r>
              <a:rPr lang="en-US" altLang="zh-CN" sz="2000" b="1" dirty="0">
                <a:solidFill>
                  <a:srgbClr val="333333"/>
                </a:solidFill>
                <a:latin typeface="Times New Roman" panose="02020603050405020304" pitchFamily="18" charset="0"/>
                <a:ea typeface="+mj-ea"/>
              </a:rPr>
              <a:t>) REFERENCES Student(</a:t>
            </a:r>
            <a:r>
              <a:rPr lang="en-US" altLang="zh-CN" sz="2000" b="1" dirty="0" err="1">
                <a:solidFill>
                  <a:srgbClr val="333333"/>
                </a:solidFill>
                <a:latin typeface="Times New Roman" panose="02020603050405020304" pitchFamily="18" charset="0"/>
                <a:ea typeface="+mj-ea"/>
              </a:rPr>
              <a:t>Sno</a:t>
            </a:r>
            <a:r>
              <a:rPr lang="en-US" altLang="zh-CN" sz="2000" b="1" dirty="0">
                <a:solidFill>
                  <a:srgbClr val="333333"/>
                </a:solidFill>
                <a:latin typeface="Times New Roman" panose="02020603050405020304" pitchFamily="18" charset="0"/>
                <a:ea typeface="+mj-ea"/>
              </a:rPr>
              <a:t>),</a:t>
            </a:r>
          </a:p>
          <a:p>
            <a:r>
              <a:rPr lang="en-US" altLang="zh-CN" sz="2000" b="1" dirty="0">
                <a:solidFill>
                  <a:srgbClr val="333333"/>
                </a:solidFill>
                <a:latin typeface="Times New Roman" panose="02020603050405020304" pitchFamily="18" charset="0"/>
                <a:ea typeface="+mj-ea"/>
              </a:rPr>
              <a:t>                         /* </a:t>
            </a:r>
            <a:r>
              <a:rPr lang="zh-CN" altLang="en-US" sz="2000" b="1" dirty="0">
                <a:solidFill>
                  <a:srgbClr val="333333"/>
                </a:solidFill>
                <a:latin typeface="Times New Roman" panose="02020603050405020304" pitchFamily="18" charset="0"/>
                <a:ea typeface="+mj-ea"/>
              </a:rPr>
              <a:t>表级完整性约束条件，</a:t>
            </a:r>
            <a:r>
              <a:rPr lang="en-US" altLang="zh-CN" sz="2000" b="1" dirty="0" err="1">
                <a:solidFill>
                  <a:srgbClr val="333333"/>
                </a:solidFill>
                <a:latin typeface="Times New Roman" panose="02020603050405020304" pitchFamily="18" charset="0"/>
                <a:ea typeface="+mj-ea"/>
              </a:rPr>
              <a:t>Sno</a:t>
            </a:r>
            <a:r>
              <a:rPr lang="zh-CN" altLang="en-US" sz="2000" b="1" dirty="0">
                <a:solidFill>
                  <a:srgbClr val="333333"/>
                </a:solidFill>
                <a:latin typeface="Times New Roman" panose="02020603050405020304" pitchFamily="18" charset="0"/>
                <a:ea typeface="+mj-ea"/>
              </a:rPr>
              <a:t>是外码，被参照表是</a:t>
            </a:r>
            <a:r>
              <a:rPr lang="en-US" altLang="zh-CN" sz="2000" b="1" dirty="0">
                <a:solidFill>
                  <a:srgbClr val="333333"/>
                </a:solidFill>
                <a:latin typeface="Times New Roman" panose="02020603050405020304" pitchFamily="18" charset="0"/>
                <a:ea typeface="+mj-ea"/>
              </a:rPr>
              <a:t>Student */</a:t>
            </a:r>
          </a:p>
          <a:p>
            <a:r>
              <a:rPr lang="en-US" altLang="zh-CN" sz="2000" b="1" dirty="0">
                <a:solidFill>
                  <a:srgbClr val="333333"/>
                </a:solidFill>
                <a:latin typeface="Times New Roman" panose="02020603050405020304" pitchFamily="18" charset="0"/>
                <a:ea typeface="+mj-ea"/>
              </a:rPr>
              <a:t>           FOREIGN KEY (</a:t>
            </a:r>
            <a:r>
              <a:rPr lang="en-US" altLang="zh-CN" sz="2000" b="1" dirty="0" err="1">
                <a:solidFill>
                  <a:srgbClr val="333333"/>
                </a:solidFill>
                <a:latin typeface="Times New Roman" panose="02020603050405020304" pitchFamily="18" charset="0"/>
                <a:ea typeface="+mj-ea"/>
              </a:rPr>
              <a:t>Cno</a:t>
            </a:r>
            <a:r>
              <a:rPr lang="en-US" altLang="zh-CN" sz="2000" b="1" dirty="0">
                <a:solidFill>
                  <a:srgbClr val="333333"/>
                </a:solidFill>
                <a:latin typeface="Times New Roman" panose="02020603050405020304" pitchFamily="18" charset="0"/>
                <a:ea typeface="+mj-ea"/>
              </a:rPr>
              <a:t>)REFERENCES Course(</a:t>
            </a:r>
            <a:r>
              <a:rPr lang="en-US" altLang="zh-CN" sz="2000" b="1" dirty="0" err="1">
                <a:solidFill>
                  <a:srgbClr val="333333"/>
                </a:solidFill>
                <a:latin typeface="Times New Roman" panose="02020603050405020304" pitchFamily="18" charset="0"/>
                <a:ea typeface="+mj-ea"/>
              </a:rPr>
              <a:t>Cno</a:t>
            </a:r>
            <a:r>
              <a:rPr lang="en-US" altLang="zh-CN" sz="2000" b="1" dirty="0">
                <a:solidFill>
                  <a:srgbClr val="333333"/>
                </a:solidFill>
                <a:latin typeface="Times New Roman" panose="02020603050405020304" pitchFamily="18" charset="0"/>
                <a:ea typeface="+mj-ea"/>
              </a:rPr>
              <a:t>)</a:t>
            </a:r>
          </a:p>
          <a:p>
            <a:r>
              <a:rPr lang="en-US" altLang="zh-CN" sz="2000" b="1" dirty="0">
                <a:solidFill>
                  <a:srgbClr val="333333"/>
                </a:solidFill>
                <a:latin typeface="Times New Roman" panose="02020603050405020304" pitchFamily="18" charset="0"/>
                <a:ea typeface="+mj-ea"/>
              </a:rPr>
              <a:t>                          /* </a:t>
            </a:r>
            <a:r>
              <a:rPr lang="zh-CN" altLang="en-US" sz="2000" b="1" dirty="0">
                <a:solidFill>
                  <a:srgbClr val="333333"/>
                </a:solidFill>
                <a:latin typeface="Times New Roman" panose="02020603050405020304" pitchFamily="18" charset="0"/>
                <a:ea typeface="+mj-ea"/>
              </a:rPr>
              <a:t>表级完整性约束条件， </a:t>
            </a:r>
            <a:r>
              <a:rPr lang="en-US" altLang="zh-CN" sz="2000" b="1" dirty="0" err="1">
                <a:solidFill>
                  <a:srgbClr val="333333"/>
                </a:solidFill>
                <a:latin typeface="Times New Roman" panose="02020603050405020304" pitchFamily="18" charset="0"/>
                <a:ea typeface="+mj-ea"/>
              </a:rPr>
              <a:t>Cno</a:t>
            </a:r>
            <a:r>
              <a:rPr lang="zh-CN" altLang="en-US" sz="2000" b="1" dirty="0">
                <a:solidFill>
                  <a:srgbClr val="333333"/>
                </a:solidFill>
                <a:latin typeface="Times New Roman" panose="02020603050405020304" pitchFamily="18" charset="0"/>
                <a:ea typeface="+mj-ea"/>
              </a:rPr>
              <a:t>是外码，被参照表是</a:t>
            </a:r>
            <a:r>
              <a:rPr lang="en-US" altLang="zh-CN" sz="2000" b="1" dirty="0">
                <a:solidFill>
                  <a:srgbClr val="333333"/>
                </a:solidFill>
                <a:latin typeface="Times New Roman" panose="02020603050405020304" pitchFamily="18" charset="0"/>
                <a:ea typeface="+mj-ea"/>
              </a:rPr>
              <a:t>Course*/</a:t>
            </a:r>
          </a:p>
          <a:p>
            <a:r>
              <a:rPr lang="en-US" altLang="zh-CN" sz="2000" b="1" dirty="0">
                <a:solidFill>
                  <a:srgbClr val="333333"/>
                </a:solidFill>
                <a:latin typeface="Times New Roman" panose="02020603050405020304" pitchFamily="18" charset="0"/>
                <a:ea typeface="+mj-ea"/>
              </a:rPr>
              <a:t>        ); </a:t>
            </a:r>
          </a:p>
        </p:txBody>
      </p:sp>
    </p:spTree>
    <p:extLst>
      <p:ext uri="{BB962C8B-B14F-4D97-AF65-F5344CB8AC3E}">
        <p14:creationId xmlns:p14="http://schemas.microsoft.com/office/powerpoint/2010/main" val="18740865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12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600"/>
                                        <p:tgtEl>
                                          <p:spTgt spid="9"/>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47" presetClass="entr" presetSubtype="0" fill="hold" grpId="0" nodeType="withEffect">
                                  <p:stCondLst>
                                    <p:cond delay="4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9"/>
                  </p:tgtEl>
                </p:cond>
              </p:nextCondLst>
            </p:seq>
          </p:childTnLst>
        </p:cTn>
      </p:par>
    </p:tnLst>
    <p:bldLst>
      <p:bldP spid="2" grpId="0"/>
      <p:bldP spid="4" grpId="0"/>
      <p:bldP spid="6" grpId="0"/>
      <p:bldP spid="9" grpId="0"/>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375180A-9AB0-422C-82C3-1ACB04171484}"/>
              </a:ext>
            </a:extLst>
          </p:cNvPr>
          <p:cNvSpPr txBox="1"/>
          <p:nvPr/>
        </p:nvSpPr>
        <p:spPr>
          <a:xfrm>
            <a:off x="4977745" y="3075057"/>
            <a:ext cx="2236510" cy="707886"/>
          </a:xfrm>
          <a:prstGeom prst="rect">
            <a:avLst/>
          </a:prstGeom>
          <a:noFill/>
        </p:spPr>
        <p:txBody>
          <a:bodyPr wrap="none" rtlCol="0">
            <a:spAutoFit/>
          </a:bodyPr>
          <a:lstStyle/>
          <a:p>
            <a:r>
              <a:rPr lang="zh-CN" altLang="en-US" sz="4000" b="1" dirty="0">
                <a:solidFill>
                  <a:schemeClr val="bg1"/>
                </a:solidFill>
                <a:latin typeface="Times New Roman" panose="02020603050405020304" pitchFamily="18" charset="0"/>
                <a:ea typeface="华文中宋" panose="02010600040101010101" pitchFamily="2" charset="-122"/>
              </a:rPr>
              <a:t>谢谢观赏</a:t>
            </a:r>
          </a:p>
        </p:txBody>
      </p:sp>
    </p:spTree>
    <p:extLst>
      <p:ext uri="{BB962C8B-B14F-4D97-AF65-F5344CB8AC3E}">
        <p14:creationId xmlns:p14="http://schemas.microsoft.com/office/powerpoint/2010/main" val="1704475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40465" y="251937"/>
            <a:ext cx="3311071"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ea typeface="华文行楷" panose="02010800040101010101" pitchFamily="2" charset="-122"/>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sp>
        <p:nvSpPr>
          <p:cNvPr id="26" name="Text Box 1052"/>
          <p:cNvSpPr txBox="1">
            <a:spLocks noChangeArrowheads="1"/>
          </p:cNvSpPr>
          <p:nvPr/>
        </p:nvSpPr>
        <p:spPr bwMode="auto">
          <a:xfrm>
            <a:off x="1199456" y="1124744"/>
            <a:ext cx="9793088" cy="178510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457200" eaLnBrk="1" hangingPunct="1">
              <a:spcBef>
                <a:spcPct val="50000"/>
              </a:spcBef>
              <a:buSzTx/>
              <a:buNone/>
            </a:pPr>
            <a:r>
              <a:rPr lang="zh-CN" altLang="en-US" sz="2000" dirty="0">
                <a:latin typeface="Times New Roman" panose="02020603050405020304" pitchFamily="18" charset="0"/>
              </a:rPr>
              <a:t>现代关系数据库管理系统提供了一个层次化的数据库对象命名机制</a:t>
            </a:r>
          </a:p>
          <a:p>
            <a:pPr marL="342000" indent="3420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一个关系数据库管理系统的实例（</a:t>
            </a:r>
            <a:r>
              <a:rPr lang="en-US" altLang="zh-CN" sz="2000" dirty="0">
                <a:latin typeface="Times New Roman" panose="02020603050405020304" pitchFamily="18" charset="0"/>
              </a:rPr>
              <a:t>Instance</a:t>
            </a:r>
            <a:r>
              <a:rPr lang="zh-CN" altLang="en-US" sz="2000" dirty="0">
                <a:latin typeface="Times New Roman" panose="02020603050405020304" pitchFamily="18" charset="0"/>
              </a:rPr>
              <a:t>）中可以建立多个数据库</a:t>
            </a:r>
          </a:p>
          <a:p>
            <a:pPr marL="342000" indent="3420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一个数据库中可以建立多个模式</a:t>
            </a:r>
          </a:p>
          <a:p>
            <a:pPr marL="342000" indent="3420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一个模式下通常包括多个表、视图和索引等数据库对象</a:t>
            </a:r>
          </a:p>
        </p:txBody>
      </p:sp>
      <p:grpSp>
        <p:nvGrpSpPr>
          <p:cNvPr id="6" name="组合 5"/>
          <p:cNvGrpSpPr/>
          <p:nvPr/>
        </p:nvGrpSpPr>
        <p:grpSpPr>
          <a:xfrm>
            <a:off x="4331494" y="3390900"/>
            <a:ext cx="3529012" cy="2200275"/>
            <a:chOff x="2627313" y="1157288"/>
            <a:chExt cx="3529012" cy="2200275"/>
          </a:xfrm>
        </p:grpSpPr>
        <p:sp>
          <p:nvSpPr>
            <p:cNvPr id="7" name="Rectangle 9"/>
            <p:cNvSpPr>
              <a:spLocks noChangeArrowheads="1"/>
            </p:cNvSpPr>
            <p:nvPr/>
          </p:nvSpPr>
          <p:spPr bwMode="auto">
            <a:xfrm>
              <a:off x="2627313" y="1157288"/>
              <a:ext cx="3529012" cy="2200275"/>
            </a:xfrm>
            <a:prstGeom prst="rect">
              <a:avLst/>
            </a:prstGeom>
            <a:noFill/>
            <a:ln w="28575">
              <a:solidFill>
                <a:srgbClr val="0071C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 name="矩形 12"/>
            <p:cNvSpPr>
              <a:spLocks noChangeArrowheads="1"/>
            </p:cNvSpPr>
            <p:nvPr/>
          </p:nvSpPr>
          <p:spPr bwMode="auto">
            <a:xfrm>
              <a:off x="2791296" y="1279513"/>
              <a:ext cx="3201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数据库（有的系统称为目录）</a:t>
              </a:r>
            </a:p>
          </p:txBody>
        </p:sp>
        <p:sp>
          <p:nvSpPr>
            <p:cNvPr id="9" name="AutoShape 10"/>
            <p:cNvSpPr>
              <a:spLocks noChangeArrowheads="1"/>
            </p:cNvSpPr>
            <p:nvPr/>
          </p:nvSpPr>
          <p:spPr bwMode="auto">
            <a:xfrm>
              <a:off x="4264343" y="1700213"/>
              <a:ext cx="252413" cy="409575"/>
            </a:xfrm>
            <a:prstGeom prst="downArrow">
              <a:avLst>
                <a:gd name="adj1" fmla="val 50000"/>
                <a:gd name="adj2" fmla="val 58265"/>
              </a:avLst>
            </a:prstGeom>
            <a:noFill/>
            <a:ln w="28575">
              <a:solidFill>
                <a:srgbClr val="0071C0"/>
              </a:solidFill>
              <a:miter lim="800000"/>
              <a:headEnd/>
              <a:tailEnd/>
            </a:ln>
          </p:spPr>
          <p:txBody>
            <a:bodyPr vert="eaVert"/>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a:p>
          </p:txBody>
        </p:sp>
        <p:sp>
          <p:nvSpPr>
            <p:cNvPr id="10" name="矩形 14"/>
            <p:cNvSpPr>
              <a:spLocks noChangeArrowheads="1"/>
            </p:cNvSpPr>
            <p:nvPr/>
          </p:nvSpPr>
          <p:spPr bwMode="auto">
            <a:xfrm>
              <a:off x="4068763" y="2109788"/>
              <a:ext cx="719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模式</a:t>
              </a:r>
            </a:p>
          </p:txBody>
        </p:sp>
        <p:sp>
          <p:nvSpPr>
            <p:cNvPr id="12" name="矩形 15"/>
            <p:cNvSpPr>
              <a:spLocks noChangeArrowheads="1"/>
            </p:cNvSpPr>
            <p:nvPr/>
          </p:nvSpPr>
          <p:spPr bwMode="auto">
            <a:xfrm>
              <a:off x="3274281" y="2919969"/>
              <a:ext cx="238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表以及视图、索引等</a:t>
              </a:r>
            </a:p>
          </p:txBody>
        </p:sp>
        <p:sp>
          <p:nvSpPr>
            <p:cNvPr id="13" name="AutoShape 10"/>
            <p:cNvSpPr>
              <a:spLocks noChangeArrowheads="1"/>
            </p:cNvSpPr>
            <p:nvPr/>
          </p:nvSpPr>
          <p:spPr bwMode="auto">
            <a:xfrm>
              <a:off x="4264343" y="2473325"/>
              <a:ext cx="249237" cy="411163"/>
            </a:xfrm>
            <a:prstGeom prst="downArrow">
              <a:avLst>
                <a:gd name="adj1" fmla="val 50000"/>
                <a:gd name="adj2" fmla="val 58205"/>
              </a:avLst>
            </a:prstGeom>
            <a:noFill/>
            <a:ln w="28575">
              <a:solidFill>
                <a:srgbClr val="0071C0"/>
              </a:solidFill>
              <a:miter lim="800000"/>
              <a:headEnd/>
              <a:tailEnd/>
            </a:ln>
          </p:spPr>
          <p:txBody>
            <a:bodyPr vert="eaVert"/>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a:p>
          </p:txBody>
        </p:sp>
      </p:grpSp>
      <p:pic>
        <p:nvPicPr>
          <p:cNvPr id="2" name="Voic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64840" y="3106725"/>
            <a:ext cx="406400" cy="406400"/>
          </a:xfrm>
          <a:prstGeom prst="rect">
            <a:avLst/>
          </a:prstGeom>
        </p:spPr>
      </p:pic>
    </p:spTree>
    <p:extLst>
      <p:ext uri="{BB962C8B-B14F-4D97-AF65-F5344CB8AC3E}">
        <p14:creationId xmlns:p14="http://schemas.microsoft.com/office/powerpoint/2010/main" val="1642448988"/>
      </p:ext>
    </p:extLst>
  </p:cSld>
  <p:clrMapOvr>
    <a:masterClrMapping/>
  </p:clrMapOvr>
  <mc:AlternateContent xmlns:mc="http://schemas.openxmlformats.org/markup-compatibility/2006">
    <mc:Choice xmlns:p14="http://schemas.microsoft.com/office/powerpoint/2010/main" Requires="p14">
      <p:transition p14:dur="10" advTm="26000"/>
    </mc:Choice>
    <mc:Fallback>
      <p:transition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685" fill="hold"/>
                                        <p:tgtEl>
                                          <p:spTgt spid="2"/>
                                        </p:tgtEl>
                                      </p:cBhvr>
                                    </p:cmd>
                                  </p:childTnLst>
                                </p:cTn>
                              </p:par>
                              <p:par>
                                <p:cTn id="7" presetID="10" presetClass="entr" presetSubtype="0" fill="hold" grpId="0" nodeType="withEffect">
                                  <p:stCondLst>
                                    <p:cond delay="0"/>
                                  </p:stCondLst>
                                  <p:iterate type="lt">
                                    <p:tmPct val="19136"/>
                                  </p:iterate>
                                  <p:childTnLst>
                                    <p:set>
                                      <p:cBhvr>
                                        <p:cTn id="8" dur="1" fill="hold">
                                          <p:stCondLst>
                                            <p:cond delay="0"/>
                                          </p:stCondLst>
                                        </p:cTn>
                                        <p:tgtEl>
                                          <p:spTgt spid="26"/>
                                        </p:tgtEl>
                                        <p:attrNameLst>
                                          <p:attrName>style.visibility</p:attrName>
                                        </p:attrNameLst>
                                      </p:cBhvr>
                                      <p:to>
                                        <p:strVal val="visible"/>
                                      </p:to>
                                    </p:set>
                                    <p:animEffect transition="in" filter="fade">
                                      <p:cBhvr>
                                        <p:cTn id="9" dur="1200"/>
                                        <p:tgtEl>
                                          <p:spTgt spid="26"/>
                                        </p:tgtEl>
                                      </p:cBhvr>
                                    </p:animEffect>
                                  </p:childTnLst>
                                </p:cTn>
                              </p:par>
                              <p:par>
                                <p:cTn id="10" presetID="21" presetClass="entr" presetSubtype="1" fill="hold" nodeType="withEffect">
                                  <p:stCondLst>
                                    <p:cond delay="2060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40465" y="251937"/>
            <a:ext cx="3311071"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ea typeface="华文行楷" panose="02010800040101010101" pitchFamily="2" charset="-122"/>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sp>
        <p:nvSpPr>
          <p:cNvPr id="39" name="任意多边形: 形状 6">
            <a:extLst>
              <a:ext uri="{FF2B5EF4-FFF2-40B4-BE49-F238E27FC236}">
                <a16:creationId xmlns:a16="http://schemas.microsoft.com/office/drawing/2014/main" id="{0F4BA485-C646-4270-B44B-0DA5B8DDC3E0}"/>
              </a:ext>
            </a:extLst>
          </p:cNvPr>
          <p:cNvSpPr/>
          <p:nvPr/>
        </p:nvSpPr>
        <p:spPr>
          <a:xfrm>
            <a:off x="3804408" y="3592226"/>
            <a:ext cx="1072631" cy="1329392"/>
          </a:xfrm>
          <a:custGeom>
            <a:avLst/>
            <a:gdLst>
              <a:gd name="connsiteX0" fmla="*/ 0 w 271118"/>
              <a:gd name="connsiteY0" fmla="*/ 0 h 320419"/>
              <a:gd name="connsiteX1" fmla="*/ 135559 w 271118"/>
              <a:gd name="connsiteY1" fmla="*/ 0 h 320419"/>
              <a:gd name="connsiteX2" fmla="*/ 135559 w 271118"/>
              <a:gd name="connsiteY2" fmla="*/ 320419 h 320419"/>
              <a:gd name="connsiteX3" fmla="*/ 271118 w 271118"/>
              <a:gd name="connsiteY3" fmla="*/ 320419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0"/>
                </a:moveTo>
                <a:lnTo>
                  <a:pt x="135559" y="0"/>
                </a:lnTo>
                <a:lnTo>
                  <a:pt x="135559" y="320419"/>
                </a:lnTo>
                <a:lnTo>
                  <a:pt x="271118" y="320419"/>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6" rIns="137767" bIns="149717"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40" name="任意多边形: 形状 7">
            <a:extLst>
              <a:ext uri="{FF2B5EF4-FFF2-40B4-BE49-F238E27FC236}">
                <a16:creationId xmlns:a16="http://schemas.microsoft.com/office/drawing/2014/main" id="{BD9CB990-13E2-42A0-81A3-7AAEBE5F15D0}"/>
              </a:ext>
            </a:extLst>
          </p:cNvPr>
          <p:cNvSpPr/>
          <p:nvPr/>
        </p:nvSpPr>
        <p:spPr>
          <a:xfrm flipV="1">
            <a:off x="3804408" y="3592225"/>
            <a:ext cx="1072631" cy="437478"/>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41" name="任意多边形: 形状 8">
            <a:extLst>
              <a:ext uri="{FF2B5EF4-FFF2-40B4-BE49-F238E27FC236}">
                <a16:creationId xmlns:a16="http://schemas.microsoft.com/office/drawing/2014/main" id="{C777871F-A017-4A7C-83DE-5667606AC74D}"/>
              </a:ext>
            </a:extLst>
          </p:cNvPr>
          <p:cNvSpPr/>
          <p:nvPr/>
        </p:nvSpPr>
        <p:spPr>
          <a:xfrm>
            <a:off x="3804408" y="3088225"/>
            <a:ext cx="1072631" cy="504000"/>
          </a:xfrm>
          <a:custGeom>
            <a:avLst/>
            <a:gdLst>
              <a:gd name="connsiteX0" fmla="*/ 0 w 271118"/>
              <a:gd name="connsiteY0" fmla="*/ 961259 h 961259"/>
              <a:gd name="connsiteX1" fmla="*/ 135559 w 271118"/>
              <a:gd name="connsiteY1" fmla="*/ 961259 h 961259"/>
              <a:gd name="connsiteX2" fmla="*/ 135559 w 271118"/>
              <a:gd name="connsiteY2" fmla="*/ 0 h 961259"/>
              <a:gd name="connsiteX3" fmla="*/ 271118 w 271118"/>
              <a:gd name="connsiteY3" fmla="*/ 0 h 961259"/>
            </a:gdLst>
            <a:ahLst/>
            <a:cxnLst>
              <a:cxn ang="0">
                <a:pos x="connsiteX0" y="connsiteY0"/>
              </a:cxn>
              <a:cxn ang="0">
                <a:pos x="connsiteX1" y="connsiteY1"/>
              </a:cxn>
              <a:cxn ang="0">
                <a:pos x="connsiteX2" y="connsiteY2"/>
              </a:cxn>
              <a:cxn ang="0">
                <a:pos x="connsiteX3" y="connsiteY3"/>
              </a:cxn>
            </a:cxnLst>
            <a:rect l="l" t="t" r="r" b="b"/>
            <a:pathLst>
              <a:path w="271118" h="961259">
                <a:moveTo>
                  <a:pt x="0" y="961259"/>
                </a:moveTo>
                <a:lnTo>
                  <a:pt x="135559" y="96125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3290" tIns="455661" rIns="123290" bIns="45566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42" name="任意多边形: 形状 9">
            <a:extLst>
              <a:ext uri="{FF2B5EF4-FFF2-40B4-BE49-F238E27FC236}">
                <a16:creationId xmlns:a16="http://schemas.microsoft.com/office/drawing/2014/main" id="{899DC2E1-8563-43F8-A3A6-F25B068CC762}"/>
              </a:ext>
            </a:extLst>
          </p:cNvPr>
          <p:cNvSpPr/>
          <p:nvPr/>
        </p:nvSpPr>
        <p:spPr>
          <a:xfrm>
            <a:off x="3804408" y="2235037"/>
            <a:ext cx="1072631" cy="1357188"/>
          </a:xfrm>
          <a:custGeom>
            <a:avLst/>
            <a:gdLst>
              <a:gd name="connsiteX0" fmla="*/ 0 w 271118"/>
              <a:gd name="connsiteY0" fmla="*/ 1602098 h 1602098"/>
              <a:gd name="connsiteX1" fmla="*/ 135559 w 271118"/>
              <a:gd name="connsiteY1" fmla="*/ 1602098 h 1602098"/>
              <a:gd name="connsiteX2" fmla="*/ 135559 w 271118"/>
              <a:gd name="connsiteY2" fmla="*/ 0 h 1602098"/>
              <a:gd name="connsiteX3" fmla="*/ 271118 w 271118"/>
              <a:gd name="connsiteY3" fmla="*/ 0 h 1602098"/>
            </a:gdLst>
            <a:ahLst/>
            <a:cxnLst>
              <a:cxn ang="0">
                <a:pos x="connsiteX0" y="connsiteY0"/>
              </a:cxn>
              <a:cxn ang="0">
                <a:pos x="connsiteX1" y="connsiteY1"/>
              </a:cxn>
              <a:cxn ang="0">
                <a:pos x="connsiteX2" y="connsiteY2"/>
              </a:cxn>
              <a:cxn ang="0">
                <a:pos x="connsiteX3" y="connsiteY3"/>
              </a:cxn>
            </a:cxnLst>
            <a:rect l="l" t="t" r="r" b="b"/>
            <a:pathLst>
              <a:path w="271118" h="1602098">
                <a:moveTo>
                  <a:pt x="0" y="1602098"/>
                </a:moveTo>
                <a:lnTo>
                  <a:pt x="135559" y="1602098"/>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07637" tIns="760427" rIns="107638" bIns="760428" numCol="1" spcCol="1270" anchor="ctr" anchorCtr="0">
            <a:noAutofit/>
          </a:bodyPr>
          <a:lstStyle/>
          <a:p>
            <a:pPr marL="0" lvl="0" indent="0" algn="ctr" defTabSz="266700">
              <a:lnSpc>
                <a:spcPct val="90000"/>
              </a:lnSpc>
              <a:spcBef>
                <a:spcPct val="0"/>
              </a:spcBef>
              <a:spcAft>
                <a:spcPct val="35000"/>
              </a:spcAft>
              <a:buNone/>
            </a:pPr>
            <a:endParaRPr lang="zh-CN" altLang="en-US" sz="600" b="1" kern="1200"/>
          </a:p>
        </p:txBody>
      </p:sp>
      <p:sp>
        <p:nvSpPr>
          <p:cNvPr id="43" name="任意多边形: 形状 18">
            <a:extLst>
              <a:ext uri="{FF2B5EF4-FFF2-40B4-BE49-F238E27FC236}">
                <a16:creationId xmlns:a16="http://schemas.microsoft.com/office/drawing/2014/main" id="{EAA0F50C-8B96-4C4D-8916-94512BA0A5CD}"/>
              </a:ext>
            </a:extLst>
          </p:cNvPr>
          <p:cNvSpPr/>
          <p:nvPr/>
        </p:nvSpPr>
        <p:spPr>
          <a:xfrm>
            <a:off x="4866773" y="1977393"/>
            <a:ext cx="4171618"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模式的定义与删除</a:t>
            </a:r>
            <a:endParaRPr lang="zh-CN" altLang="en-US" sz="2000" b="1" kern="1200" dirty="0">
              <a:solidFill>
                <a:schemeClr val="tx1"/>
              </a:solidFill>
            </a:endParaRPr>
          </a:p>
        </p:txBody>
      </p:sp>
      <p:sp>
        <p:nvSpPr>
          <p:cNvPr id="44" name="任意多边形: 形状 19">
            <a:extLst>
              <a:ext uri="{FF2B5EF4-FFF2-40B4-BE49-F238E27FC236}">
                <a16:creationId xmlns:a16="http://schemas.microsoft.com/office/drawing/2014/main" id="{D996A04C-6E6E-4438-B136-9F955F24970D}"/>
              </a:ext>
            </a:extLst>
          </p:cNvPr>
          <p:cNvSpPr/>
          <p:nvPr/>
        </p:nvSpPr>
        <p:spPr>
          <a:xfrm>
            <a:off x="4866773" y="2869308"/>
            <a:ext cx="4171618"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smtClean="0">
                <a:solidFill>
                  <a:schemeClr val="tx1"/>
                </a:solidFill>
              </a:rPr>
              <a:t>基本表的定义、删除与修改</a:t>
            </a:r>
            <a:endParaRPr lang="zh-CN" altLang="en-US" sz="2000" b="1" kern="1200" dirty="0">
              <a:solidFill>
                <a:schemeClr val="tx1"/>
              </a:solidFill>
            </a:endParaRPr>
          </a:p>
        </p:txBody>
      </p:sp>
      <p:sp>
        <p:nvSpPr>
          <p:cNvPr id="45" name="任意多边形: 形状 20">
            <a:extLst>
              <a:ext uri="{FF2B5EF4-FFF2-40B4-BE49-F238E27FC236}">
                <a16:creationId xmlns:a16="http://schemas.microsoft.com/office/drawing/2014/main" id="{5FA6CFF9-5C99-4672-A614-93F0F11F7777}"/>
              </a:ext>
            </a:extLst>
          </p:cNvPr>
          <p:cNvSpPr/>
          <p:nvPr/>
        </p:nvSpPr>
        <p:spPr>
          <a:xfrm>
            <a:off x="4866773" y="3761223"/>
            <a:ext cx="4171618"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smtClean="0">
                <a:solidFill>
                  <a:schemeClr val="tx1"/>
                </a:solidFill>
              </a:rPr>
              <a:t>索引的建立与删除</a:t>
            </a:r>
            <a:endParaRPr lang="zh-CN" altLang="en-US" sz="2000" b="1" kern="1200" dirty="0">
              <a:solidFill>
                <a:schemeClr val="tx1"/>
              </a:solidFill>
            </a:endParaRPr>
          </a:p>
        </p:txBody>
      </p:sp>
      <p:sp>
        <p:nvSpPr>
          <p:cNvPr id="46" name="任意多边形: 形状 21">
            <a:extLst>
              <a:ext uri="{FF2B5EF4-FFF2-40B4-BE49-F238E27FC236}">
                <a16:creationId xmlns:a16="http://schemas.microsoft.com/office/drawing/2014/main" id="{6073A742-A4E6-49C3-97AC-D460B13572A8}"/>
              </a:ext>
            </a:extLst>
          </p:cNvPr>
          <p:cNvSpPr/>
          <p:nvPr/>
        </p:nvSpPr>
        <p:spPr>
          <a:xfrm>
            <a:off x="4866773" y="4653136"/>
            <a:ext cx="4171618" cy="504000"/>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smtClean="0">
                <a:solidFill>
                  <a:schemeClr val="tx1"/>
                </a:solidFill>
              </a:rPr>
              <a:t>数据字典</a:t>
            </a:r>
            <a:endParaRPr lang="zh-CN" altLang="en-US" sz="2000" b="1" kern="1200" dirty="0">
              <a:solidFill>
                <a:schemeClr val="tx1"/>
              </a:solidFill>
            </a:endParaRPr>
          </a:p>
        </p:txBody>
      </p:sp>
      <p:grpSp>
        <p:nvGrpSpPr>
          <p:cNvPr id="47" name="组合 46"/>
          <p:cNvGrpSpPr/>
          <p:nvPr/>
        </p:nvGrpSpPr>
        <p:grpSpPr>
          <a:xfrm>
            <a:off x="3215680" y="1977393"/>
            <a:ext cx="570889" cy="3323815"/>
            <a:chOff x="4583832" y="1977393"/>
            <a:chExt cx="709730" cy="3323815"/>
          </a:xfrm>
        </p:grpSpPr>
        <p:sp>
          <p:nvSpPr>
            <p:cNvPr id="48" name="任意多边形: 形状 17">
              <a:extLst>
                <a:ext uri="{FF2B5EF4-FFF2-40B4-BE49-F238E27FC236}">
                  <a16:creationId xmlns:a16="http://schemas.microsoft.com/office/drawing/2014/main" id="{4F2B87D4-D960-4F9C-8C0D-46581EA3EFA3}"/>
                </a:ext>
              </a:extLst>
            </p:cNvPr>
            <p:cNvSpPr/>
            <p:nvPr/>
          </p:nvSpPr>
          <p:spPr>
            <a:xfrm>
              <a:off x="4583832" y="1977393"/>
              <a:ext cx="709730" cy="3323815"/>
            </a:xfrm>
            <a:custGeom>
              <a:avLst/>
              <a:gdLst>
                <a:gd name="connsiteX0" fmla="*/ 0 w 2381395"/>
                <a:gd name="connsiteY0" fmla="*/ 0 h 537516"/>
                <a:gd name="connsiteX1" fmla="*/ 2381395 w 2381395"/>
                <a:gd name="connsiteY1" fmla="*/ 0 h 537516"/>
                <a:gd name="connsiteX2" fmla="*/ 2381395 w 2381395"/>
                <a:gd name="connsiteY2" fmla="*/ 537516 h 537516"/>
                <a:gd name="connsiteX3" fmla="*/ 0 w 2381395"/>
                <a:gd name="connsiteY3" fmla="*/ 537516 h 537516"/>
                <a:gd name="connsiteX4" fmla="*/ 0 w 2381395"/>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395" h="537516">
                  <a:moveTo>
                    <a:pt x="0" y="0"/>
                  </a:moveTo>
                  <a:lnTo>
                    <a:pt x="2381395" y="0"/>
                  </a:lnTo>
                  <a:lnTo>
                    <a:pt x="2381395" y="537516"/>
                  </a:lnTo>
                  <a:lnTo>
                    <a:pt x="0" y="537516"/>
                  </a:lnTo>
                  <a:lnTo>
                    <a:pt x="0" y="0"/>
                  </a:lnTo>
                  <a:close/>
                </a:path>
              </a:pathLst>
            </a:custGeom>
            <a:noFill/>
            <a:ln w="28575">
              <a:solidFill>
                <a:srgbClr val="0071C1"/>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120000"/>
                </a:lnSpc>
                <a:spcBef>
                  <a:spcPct val="0"/>
                </a:spcBef>
                <a:spcAft>
                  <a:spcPct val="35000"/>
                </a:spcAft>
                <a:buNone/>
              </a:pPr>
              <a:endParaRPr lang="zh-CN" altLang="en-US" sz="2000" b="1" kern="1200" dirty="0">
                <a:solidFill>
                  <a:schemeClr val="tx1"/>
                </a:solidFill>
              </a:endParaRPr>
            </a:p>
          </p:txBody>
        </p:sp>
        <p:sp>
          <p:nvSpPr>
            <p:cNvPr id="49" name="文本框 48"/>
            <p:cNvSpPr txBox="1"/>
            <p:nvPr/>
          </p:nvSpPr>
          <p:spPr>
            <a:xfrm>
              <a:off x="4656578" y="2481393"/>
              <a:ext cx="432049" cy="2246769"/>
            </a:xfrm>
            <a:prstGeom prst="rect">
              <a:avLst/>
            </a:prstGeom>
            <a:noFill/>
          </p:spPr>
          <p:txBody>
            <a:bodyPr wrap="square" rtlCol="0">
              <a:spAutoFit/>
            </a:bodyPr>
            <a:lstStyle/>
            <a:p>
              <a:r>
                <a:rPr lang="zh-CN" altLang="en-US" sz="2000" b="1" dirty="0" smtClean="0">
                  <a:latin typeface="+mj-ea"/>
                  <a:ea typeface="+mj-ea"/>
                </a:rPr>
                <a:t>数</a:t>
              </a:r>
              <a:endParaRPr lang="en-US" altLang="zh-CN" sz="2000" b="1" dirty="0" smtClean="0">
                <a:latin typeface="+mj-ea"/>
                <a:ea typeface="+mj-ea"/>
              </a:endParaRPr>
            </a:p>
            <a:p>
              <a:endParaRPr lang="en-US" altLang="zh-CN" sz="2000" b="1" baseline="0" dirty="0">
                <a:latin typeface="+mj-ea"/>
                <a:ea typeface="+mj-ea"/>
              </a:endParaRPr>
            </a:p>
            <a:p>
              <a:r>
                <a:rPr lang="zh-CN" altLang="en-US" sz="2000" b="1" dirty="0" smtClean="0">
                  <a:latin typeface="+mj-ea"/>
                  <a:ea typeface="+mj-ea"/>
                </a:rPr>
                <a:t>据</a:t>
              </a:r>
              <a:endParaRPr lang="en-US" altLang="zh-CN" sz="2000" b="1" dirty="0" smtClean="0">
                <a:latin typeface="+mj-ea"/>
                <a:ea typeface="+mj-ea"/>
              </a:endParaRPr>
            </a:p>
            <a:p>
              <a:endParaRPr lang="en-US" altLang="zh-CN" sz="2000" b="1" baseline="0" dirty="0">
                <a:latin typeface="+mj-ea"/>
                <a:ea typeface="+mj-ea"/>
              </a:endParaRPr>
            </a:p>
            <a:p>
              <a:r>
                <a:rPr lang="zh-CN" altLang="en-US" sz="2000" b="1" dirty="0" smtClean="0">
                  <a:latin typeface="+mj-ea"/>
                  <a:ea typeface="+mj-ea"/>
                </a:rPr>
                <a:t>定</a:t>
              </a:r>
              <a:endParaRPr lang="en-US" altLang="zh-CN" sz="2000" b="1" dirty="0" smtClean="0">
                <a:latin typeface="+mj-ea"/>
                <a:ea typeface="+mj-ea"/>
              </a:endParaRPr>
            </a:p>
            <a:p>
              <a:endParaRPr lang="en-US" altLang="zh-CN" sz="2000" b="1" baseline="0" dirty="0">
                <a:latin typeface="+mj-ea"/>
                <a:ea typeface="+mj-ea"/>
              </a:endParaRPr>
            </a:p>
            <a:p>
              <a:r>
                <a:rPr lang="zh-CN" altLang="en-US" sz="2000" b="1" dirty="0" smtClean="0">
                  <a:latin typeface="+mj-ea"/>
                  <a:ea typeface="+mj-ea"/>
                </a:rPr>
                <a:t>义</a:t>
              </a:r>
              <a:endParaRPr lang="zh-CN" altLang="en-US" sz="2000" b="1" baseline="0" dirty="0" smtClean="0">
                <a:latin typeface="+mj-ea"/>
                <a:ea typeface="+mj-ea"/>
              </a:endParaRPr>
            </a:p>
          </p:txBody>
        </p:sp>
      </p:grpSp>
      <p:pic>
        <p:nvPicPr>
          <p:cNvPr id="3" name="Voic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0144" y="3429000"/>
            <a:ext cx="406400" cy="406400"/>
          </a:xfrm>
          <a:prstGeom prst="rect">
            <a:avLst/>
          </a:prstGeom>
        </p:spPr>
      </p:pic>
    </p:spTree>
    <p:extLst>
      <p:ext uri="{BB962C8B-B14F-4D97-AF65-F5344CB8AC3E}">
        <p14:creationId xmlns:p14="http://schemas.microsoft.com/office/powerpoint/2010/main" val="758840705"/>
      </p:ext>
    </p:extLst>
  </p:cSld>
  <p:clrMapOvr>
    <a:masterClrMapping/>
  </p:clrMapOvr>
  <mc:AlternateContent xmlns:mc="http://schemas.openxmlformats.org/markup-compatibility/2006">
    <mc:Choice xmlns:p14="http://schemas.microsoft.com/office/powerpoint/2010/main" Requires="p14">
      <p:transition p14:dur="0" advTm="12000"/>
    </mc:Choice>
    <mc:Fallback>
      <p:transition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70" fill="hold"/>
                                        <p:tgtEl>
                                          <p:spTgt spid="3"/>
                                        </p:tgtEl>
                                      </p:cBhvr>
                                    </p:cmd>
                                  </p:childTnLst>
                                </p:cTn>
                              </p:par>
                              <p:par>
                                <p:cTn id="7" presetID="22" presetClass="entr" presetSubtype="1" fill="hold" nodeType="withEffect">
                                  <p:stCondLst>
                                    <p:cond delay="0"/>
                                  </p:stCondLst>
                                  <p:childTnLst>
                                    <p:set>
                                      <p:cBhvr>
                                        <p:cTn id="8" dur="1" fill="hold">
                                          <p:stCondLst>
                                            <p:cond delay="0"/>
                                          </p:stCondLst>
                                        </p:cTn>
                                        <p:tgtEl>
                                          <p:spTgt spid="47"/>
                                        </p:tgtEl>
                                        <p:attrNameLst>
                                          <p:attrName>style.visibility</p:attrName>
                                        </p:attrNameLst>
                                      </p:cBhvr>
                                      <p:to>
                                        <p:strVal val="visible"/>
                                      </p:to>
                                    </p:set>
                                    <p:animEffect transition="in" filter="wipe(up)">
                                      <p:cBhvr>
                                        <p:cTn id="9" dur="1100"/>
                                        <p:tgtEl>
                                          <p:spTgt spid="47"/>
                                        </p:tgtEl>
                                      </p:cBhvr>
                                    </p:animEffect>
                                  </p:childTnLst>
                                </p:cTn>
                              </p:par>
                              <p:par>
                                <p:cTn id="10" presetID="22" presetClass="entr" presetSubtype="8" fill="hold" grpId="0" nodeType="withEffect">
                                  <p:stCondLst>
                                    <p:cond delay="130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par>
                                <p:cTn id="13" presetID="22" presetClass="entr" presetSubtype="8" fill="hold" grpId="0" nodeType="withEffect">
                                  <p:stCondLst>
                                    <p:cond delay="190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1300"/>
                                        <p:tgtEl>
                                          <p:spTgt spid="43"/>
                                        </p:tgtEl>
                                      </p:cBhvr>
                                    </p:animEffect>
                                  </p:childTnLst>
                                </p:cTn>
                              </p:par>
                              <p:par>
                                <p:cTn id="16" presetID="22" presetClass="entr" presetSubtype="8" fill="hold" grpId="0" nodeType="withEffect">
                                  <p:stCondLst>
                                    <p:cond delay="360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par>
                                <p:cTn id="19" presetID="22" presetClass="entr" presetSubtype="8" fill="hold" grpId="0" nodeType="withEffect">
                                  <p:stCondLst>
                                    <p:cond delay="420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1500"/>
                                        <p:tgtEl>
                                          <p:spTgt spid="44"/>
                                        </p:tgtEl>
                                      </p:cBhvr>
                                    </p:animEffect>
                                  </p:childTnLst>
                                </p:cTn>
                              </p:par>
                              <p:par>
                                <p:cTn id="22" presetID="22" presetClass="entr" presetSubtype="8" fill="hold" grpId="0" nodeType="withEffect">
                                  <p:stCondLst>
                                    <p:cond delay="580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600"/>
                                        <p:tgtEl>
                                          <p:spTgt spid="40"/>
                                        </p:tgtEl>
                                      </p:cBhvr>
                                    </p:animEffect>
                                  </p:childTnLst>
                                </p:cTn>
                              </p:par>
                              <p:par>
                                <p:cTn id="25" presetID="22" presetClass="entr" presetSubtype="8" fill="hold" grpId="0" nodeType="withEffect">
                                  <p:stCondLst>
                                    <p:cond delay="650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1400"/>
                                        <p:tgtEl>
                                          <p:spTgt spid="45"/>
                                        </p:tgtEl>
                                      </p:cBhvr>
                                    </p:animEffect>
                                  </p:childTnLst>
                                </p:cTn>
                              </p:par>
                              <p:par>
                                <p:cTn id="28" presetID="22" presetClass="entr" presetSubtype="8" fill="hold" grpId="0" nodeType="withEffect">
                                  <p:stCondLst>
                                    <p:cond delay="820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par>
                                <p:cTn id="31" presetID="22" presetClass="entr" presetSubtype="8" fill="hold" grpId="0" nodeType="withEffect">
                                  <p:stCondLst>
                                    <p:cond delay="9000"/>
                                  </p:stCondLst>
                                  <p:childTnLst>
                                    <p:set>
                                      <p:cBhvr>
                                        <p:cTn id="32" dur="1" fill="hold">
                                          <p:stCondLst>
                                            <p:cond delay="0"/>
                                          </p:stCondLst>
                                        </p:cTn>
                                        <p:tgtEl>
                                          <p:spTgt spid="46"/>
                                        </p:tgtEl>
                                        <p:attrNameLst>
                                          <p:attrName>style.visibility</p:attrName>
                                        </p:attrNameLst>
                                      </p:cBhvr>
                                      <p:to>
                                        <p:strVal val="visible"/>
                                      </p:to>
                                    </p:set>
                                    <p:animEffect transition="in" filter="wipe(left)">
                                      <p:cBhvr>
                                        <p:cTn id="33" dur="1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3"/>
                </p:tgtEl>
              </p:cMediaNode>
            </p:audio>
          </p:childTnLst>
        </p:cTn>
      </p:par>
    </p:tnLst>
    <p:bldLst>
      <p:bldP spid="39" grpId="0" animBg="1"/>
      <p:bldP spid="40" grpId="0" animBg="1"/>
      <p:bldP spid="41" grpId="0" animBg="1"/>
      <p:bldP spid="42" grpId="0" animBg="1"/>
      <p:bldP spid="43" grpId="0" animBg="1"/>
      <p:bldP spid="44" grpId="0" animBg="1"/>
      <p:bldP spid="45"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模式的定义与删除</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定义模式</a:t>
            </a:r>
            <a:endParaRPr lang="zh-CN" altLang="en-US" sz="2400" b="1" dirty="0">
              <a:latin typeface="Times New Roman" panose="02020603050405020304" pitchFamily="18" charset="0"/>
            </a:endParaRPr>
          </a:p>
        </p:txBody>
      </p:sp>
      <p:sp>
        <p:nvSpPr>
          <p:cNvPr id="24" name="Text Box 1052"/>
          <p:cNvSpPr txBox="1">
            <a:spLocks noChangeArrowheads="1"/>
          </p:cNvSpPr>
          <p:nvPr/>
        </p:nvSpPr>
        <p:spPr bwMode="auto">
          <a:xfrm>
            <a:off x="1631504" y="2930168"/>
            <a:ext cx="9145016" cy="193899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定义模式实际上定义了一个</a:t>
            </a:r>
            <a:r>
              <a:rPr lang="zh-CN" altLang="en-US" sz="2000" dirty="0">
                <a:solidFill>
                  <a:srgbClr val="0071C1"/>
                </a:solidFill>
                <a:latin typeface="Times New Roman" panose="02020603050405020304" pitchFamily="18" charset="0"/>
              </a:rPr>
              <a:t>命名空间</a:t>
            </a:r>
            <a:r>
              <a:rPr lang="zh-CN" altLang="en-US" sz="2000" dirty="0">
                <a:latin typeface="Times New Roman" panose="02020603050405020304" pitchFamily="18" charset="0"/>
              </a:rPr>
              <a:t>。</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在这个空间中可以定义该模式包含的数据库对象，例如基本表、视图、索引等。</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在</a:t>
            </a:r>
            <a:r>
              <a:rPr lang="en-US" altLang="zh-CN" sz="2000" dirty="0">
                <a:latin typeface="Times New Roman" panose="02020603050405020304" pitchFamily="18" charset="0"/>
              </a:rPr>
              <a:t>CREATE SCHEMA</a:t>
            </a:r>
            <a:r>
              <a:rPr lang="zh-CN" altLang="en-US" sz="2000" dirty="0">
                <a:latin typeface="Times New Roman" panose="02020603050405020304" pitchFamily="18" charset="0"/>
              </a:rPr>
              <a:t>中可以接受</a:t>
            </a:r>
            <a:r>
              <a:rPr lang="en-US" altLang="zh-CN" sz="2000" dirty="0">
                <a:latin typeface="Times New Roman" panose="02020603050405020304" pitchFamily="18" charset="0"/>
              </a:rPr>
              <a:t>CREATE TABLE</a:t>
            </a:r>
            <a:r>
              <a:rPr lang="zh-CN" altLang="en-US" sz="2000" dirty="0">
                <a:latin typeface="Times New Roman" panose="02020603050405020304" pitchFamily="18" charset="0"/>
              </a:rPr>
              <a:t>，</a:t>
            </a:r>
            <a:r>
              <a:rPr lang="en-US" altLang="zh-CN" sz="2000" dirty="0">
                <a:latin typeface="Times New Roman" panose="02020603050405020304" pitchFamily="18" charset="0"/>
              </a:rPr>
              <a:t>CREATE VIEW</a:t>
            </a:r>
            <a:r>
              <a:rPr lang="zh-CN" altLang="en-US" sz="2000" dirty="0">
                <a:latin typeface="Times New Roman" panose="02020603050405020304" pitchFamily="18" charset="0"/>
              </a:rPr>
              <a:t>和</a:t>
            </a:r>
            <a:r>
              <a:rPr lang="en-US" altLang="zh-CN" sz="2000" dirty="0">
                <a:latin typeface="Times New Roman" panose="02020603050405020304" pitchFamily="18" charset="0"/>
              </a:rPr>
              <a:t>GRANT</a:t>
            </a:r>
            <a:r>
              <a:rPr lang="zh-CN" altLang="en-US" sz="2000" dirty="0">
                <a:latin typeface="Times New Roman" panose="02020603050405020304" pitchFamily="18" charset="0"/>
              </a:rPr>
              <a:t>子句</a:t>
            </a:r>
            <a:r>
              <a:rPr lang="zh-CN" altLang="en-US" sz="2000" dirty="0" smtClean="0">
                <a:latin typeface="Times New Roman" panose="02020603050405020304" pitchFamily="18" charset="0"/>
              </a:rPr>
              <a:t>。</a:t>
            </a:r>
            <a:endParaRPr lang="zh-CN" altLang="en-US" sz="2000" dirty="0">
              <a:latin typeface="Times New Roman" panose="02020603050405020304" pitchFamily="18" charset="0"/>
            </a:endParaRPr>
          </a:p>
        </p:txBody>
      </p:sp>
      <p:sp>
        <p:nvSpPr>
          <p:cNvPr id="11" name="Text Box 1052"/>
          <p:cNvSpPr txBox="1">
            <a:spLocks noChangeArrowheads="1"/>
          </p:cNvSpPr>
          <p:nvPr/>
        </p:nvSpPr>
        <p:spPr bwMode="auto">
          <a:xfrm>
            <a:off x="2531604" y="1927950"/>
            <a:ext cx="7128792" cy="861774"/>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smtClean="0">
                <a:latin typeface="Times New Roman" panose="02020603050405020304" pitchFamily="18" charset="0"/>
              </a:rPr>
              <a:t>CREATE </a:t>
            </a:r>
            <a:r>
              <a:rPr lang="en-US" altLang="zh-CN" sz="2000" dirty="0">
                <a:latin typeface="Times New Roman" panose="02020603050405020304" pitchFamily="18" charset="0"/>
              </a:rPr>
              <a:t>SCHEMA &lt;</a:t>
            </a:r>
            <a:r>
              <a:rPr lang="zh-CN" altLang="en-US" sz="2000" dirty="0">
                <a:latin typeface="Times New Roman" panose="02020603050405020304" pitchFamily="18" charset="0"/>
              </a:rPr>
              <a:t>模式名</a:t>
            </a:r>
            <a:r>
              <a:rPr lang="en-US" altLang="zh-CN" sz="2000" dirty="0">
                <a:latin typeface="Times New Roman" panose="02020603050405020304" pitchFamily="18" charset="0"/>
              </a:rPr>
              <a:t>&gt; AUTHORIZATION &lt;</a:t>
            </a:r>
            <a:r>
              <a:rPr lang="zh-CN" altLang="en-US" sz="2000" dirty="0">
                <a:latin typeface="Times New Roman" panose="02020603050405020304" pitchFamily="18" charset="0"/>
              </a:rPr>
              <a:t>用户名</a:t>
            </a:r>
            <a:r>
              <a:rPr lang="en-US" altLang="zh-CN" sz="2000" dirty="0" smtClean="0">
                <a:latin typeface="Times New Roman" panose="02020603050405020304" pitchFamily="18" charset="0"/>
              </a:rPr>
              <a:t>&gt;</a:t>
            </a:r>
          </a:p>
          <a:p>
            <a:pPr marL="0" indent="0" eaLnBrk="1" hangingPunct="1">
              <a:spcBef>
                <a:spcPct val="50000"/>
              </a:spcBef>
              <a:buSzTx/>
              <a:buNone/>
            </a:pPr>
            <a:r>
              <a:rPr lang="en-US" altLang="zh-CN" sz="2000" dirty="0" smtClean="0">
                <a:latin typeface="Times New Roman" panose="02020603050405020304" pitchFamily="18" charset="0"/>
              </a:rPr>
              <a:t>[&lt;</a:t>
            </a:r>
            <a:r>
              <a:rPr lang="zh-CN" altLang="en-US" sz="2000" dirty="0">
                <a:latin typeface="Times New Roman" panose="02020603050405020304" pitchFamily="18" charset="0"/>
              </a:rPr>
              <a:t>表定义子句</a:t>
            </a:r>
            <a:r>
              <a:rPr lang="en-US" altLang="zh-CN" sz="2000" dirty="0">
                <a:latin typeface="Times New Roman" panose="02020603050405020304" pitchFamily="18" charset="0"/>
              </a:rPr>
              <a:t>&gt;|&lt;</a:t>
            </a:r>
            <a:r>
              <a:rPr lang="zh-CN" altLang="en-US" sz="2000" dirty="0">
                <a:latin typeface="Times New Roman" panose="02020603050405020304" pitchFamily="18" charset="0"/>
              </a:rPr>
              <a:t>视图定义子句</a:t>
            </a:r>
            <a:r>
              <a:rPr lang="en-US" altLang="zh-CN" sz="2000" dirty="0">
                <a:latin typeface="Times New Roman" panose="02020603050405020304" pitchFamily="18" charset="0"/>
              </a:rPr>
              <a:t>&gt;|&lt;</a:t>
            </a:r>
            <a:r>
              <a:rPr lang="zh-CN" altLang="en-US" sz="2000" dirty="0">
                <a:latin typeface="Times New Roman" panose="02020603050405020304" pitchFamily="18" charset="0"/>
              </a:rPr>
              <a:t>授权定义子句</a:t>
            </a:r>
            <a:r>
              <a:rPr lang="en-US" altLang="zh-CN" sz="2000" dirty="0">
                <a:latin typeface="Times New Roman" panose="02020603050405020304" pitchFamily="18" charset="0"/>
              </a:rPr>
              <a:t>&gt;]</a:t>
            </a:r>
          </a:p>
        </p:txBody>
      </p:sp>
      <p:pic>
        <p:nvPicPr>
          <p:cNvPr id="4" name="Voic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08856" y="3365500"/>
            <a:ext cx="406400" cy="406400"/>
          </a:xfrm>
          <a:prstGeom prst="rect">
            <a:avLst/>
          </a:prstGeom>
        </p:spPr>
      </p:pic>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在</a:t>
            </a:r>
            <a:r>
              <a:rPr lang="en-US" altLang="zh-CN" sz="2000" dirty="0" smtClean="0">
                <a:latin typeface="Times New Roman" panose="02020603050405020304" pitchFamily="18" charset="0"/>
              </a:rPr>
              <a:t>SQL</a:t>
            </a:r>
            <a:r>
              <a:rPr lang="zh-CN" altLang="en-US" sz="2000" dirty="0" smtClean="0">
                <a:latin typeface="Times New Roman" panose="02020603050405020304" pitchFamily="18" charset="0"/>
              </a:rPr>
              <a:t>中</a:t>
            </a:r>
            <a:endParaRPr lang="zh-CN" altLang="en-US" sz="2000" dirty="0">
              <a:latin typeface="Times New Roman" panose="02020603050405020304" pitchFamily="18" charset="0"/>
            </a:endParaRPr>
          </a:p>
        </p:txBody>
      </p:sp>
    </p:spTree>
    <p:extLst>
      <p:ext uri="{BB962C8B-B14F-4D97-AF65-F5344CB8AC3E}">
        <p14:creationId xmlns:p14="http://schemas.microsoft.com/office/powerpoint/2010/main" val="4087623047"/>
      </p:ext>
    </p:extLst>
  </p:cSld>
  <p:clrMapOvr>
    <a:masterClrMapping/>
  </p:clrMapOvr>
  <p:transition spd="slow" advTm="3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27" fill="hold"/>
                                        <p:tgtEl>
                                          <p:spTgt spid="4"/>
                                        </p:tgtEl>
                                      </p:cBhvr>
                                    </p:cmd>
                                  </p:childTnLst>
                                </p:cTn>
                              </p:par>
                              <p:par>
                                <p:cTn id="7" presetID="21" presetClass="entr" presetSubtype="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1)">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100"/>
                                        <p:tgtEl>
                                          <p:spTgt spid="3"/>
                                        </p:tgtEl>
                                      </p:cBhvr>
                                    </p:animEffect>
                                  </p:childTnLst>
                                </p:cTn>
                              </p:par>
                              <p:par>
                                <p:cTn id="13" presetID="10" presetClass="entr" presetSubtype="0" fill="hold" grpId="0" nodeType="withEffect">
                                  <p:stCondLst>
                                    <p:cond delay="3300"/>
                                  </p:stCondLst>
                                  <p:iterate type="lt">
                                    <p:tmPct val="16923"/>
                                  </p:iterate>
                                  <p:childTnLst>
                                    <p:set>
                                      <p:cBhvr>
                                        <p:cTn id="14" dur="1" fill="hold">
                                          <p:stCondLst>
                                            <p:cond delay="0"/>
                                          </p:stCondLst>
                                        </p:cTn>
                                        <p:tgtEl>
                                          <p:spTgt spid="23"/>
                                        </p:tgtEl>
                                        <p:attrNameLst>
                                          <p:attrName>style.visibility</p:attrName>
                                        </p:attrNameLst>
                                      </p:cBhvr>
                                      <p:to>
                                        <p:strVal val="visible"/>
                                      </p:to>
                                    </p:set>
                                    <p:animEffect transition="in" filter="fade">
                                      <p:cBhvr>
                                        <p:cTn id="15" dur="1300"/>
                                        <p:tgtEl>
                                          <p:spTgt spid="23"/>
                                        </p:tgtEl>
                                      </p:cBhvr>
                                    </p:animEffect>
                                  </p:childTnLst>
                                </p:cTn>
                              </p:par>
                              <p:par>
                                <p:cTn id="16" presetID="10" presetClass="entr" presetSubtype="0" fill="hold" grpId="0" nodeType="withEffect">
                                  <p:stCondLst>
                                    <p:cond delay="5800"/>
                                  </p:stCondLst>
                                  <p:iterate type="lt">
                                    <p:tmPct val="17810"/>
                                  </p:iterate>
                                  <p:childTnLst>
                                    <p:set>
                                      <p:cBhvr>
                                        <p:cTn id="17" dur="1" fill="hold">
                                          <p:stCondLst>
                                            <p:cond delay="0"/>
                                          </p:stCondLst>
                                        </p:cTn>
                                        <p:tgtEl>
                                          <p:spTgt spid="12"/>
                                        </p:tgtEl>
                                        <p:attrNameLst>
                                          <p:attrName>style.visibility</p:attrName>
                                        </p:attrNameLst>
                                      </p:cBhvr>
                                      <p:to>
                                        <p:strVal val="visible"/>
                                      </p:to>
                                    </p:set>
                                    <p:animEffect transition="in" filter="fade">
                                      <p:cBhvr>
                                        <p:cTn id="18" dur="1200"/>
                                        <p:tgtEl>
                                          <p:spTgt spid="12"/>
                                        </p:tgtEl>
                                      </p:cBhvr>
                                    </p:animEffect>
                                  </p:childTnLst>
                                </p:cTn>
                              </p:par>
                              <p:par>
                                <p:cTn id="19" presetID="22" presetClass="entr" presetSubtype="1" fill="hold" grpId="0" nodeType="withEffect">
                                  <p:stCondLst>
                                    <p:cond delay="83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2100"/>
                                        <p:tgtEl>
                                          <p:spTgt spid="11"/>
                                        </p:tgtEl>
                                      </p:cBhvr>
                                    </p:animEffect>
                                  </p:childTnLst>
                                </p:cTn>
                              </p:par>
                              <p:par>
                                <p:cTn id="22" presetID="10" presetClass="entr" presetSubtype="0" fill="hold" grpId="0" nodeType="withEffect">
                                  <p:stCondLst>
                                    <p:cond delay="10600"/>
                                  </p:stCondLst>
                                  <p:iterate type="lt">
                                    <p:tmPct val="16636"/>
                                  </p:iterate>
                                  <p:childTnLst>
                                    <p:set>
                                      <p:cBhvr>
                                        <p:cTn id="23" dur="1" fill="hold">
                                          <p:stCondLst>
                                            <p:cond delay="0"/>
                                          </p:stCondLst>
                                        </p:cTn>
                                        <p:tgtEl>
                                          <p:spTgt spid="24"/>
                                        </p:tgtEl>
                                        <p:attrNameLst>
                                          <p:attrName>style.visibility</p:attrName>
                                        </p:attrNameLst>
                                      </p:cBhvr>
                                      <p:to>
                                        <p:strVal val="visible"/>
                                      </p:to>
                                    </p:set>
                                    <p:animEffect transition="in" filter="fade">
                                      <p:cBhvr>
                                        <p:cTn id="24" dur="1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4"/>
                </p:tgtEl>
              </p:cMediaNode>
            </p:audio>
          </p:childTnLst>
        </p:cTn>
      </p:par>
    </p:tnLst>
    <p:bldLst>
      <p:bldP spid="2" grpId="0"/>
      <p:bldP spid="3" grpId="0"/>
      <p:bldP spid="23" grpId="0"/>
      <p:bldP spid="24" grpId="0"/>
      <p:bldP spid="11"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模式的定义与删除</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定义模式</a:t>
            </a:r>
            <a:endParaRPr lang="zh-CN" altLang="en-US" sz="2400" b="1" dirty="0">
              <a:latin typeface="Times New Roman" panose="02020603050405020304" pitchFamily="18" charset="0"/>
            </a:endParaRPr>
          </a:p>
        </p:txBody>
      </p:sp>
      <p:sp>
        <p:nvSpPr>
          <p:cNvPr id="24" name="Text Box 1052"/>
          <p:cNvSpPr txBox="1">
            <a:spLocks noChangeArrowheads="1"/>
          </p:cNvSpPr>
          <p:nvPr/>
        </p:nvSpPr>
        <p:spPr bwMode="auto">
          <a:xfrm>
            <a:off x="1631504" y="1453421"/>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为</a:t>
            </a:r>
            <a:r>
              <a:rPr lang="zh-CN" altLang="en-US" sz="2000" dirty="0">
                <a:latin typeface="Times New Roman" panose="02020603050405020304" pitchFamily="18" charset="0"/>
              </a:rPr>
              <a:t>用户</a:t>
            </a:r>
            <a:r>
              <a:rPr lang="en-US" altLang="zh-CN" sz="2000" dirty="0">
                <a:latin typeface="Times New Roman" panose="02020603050405020304" pitchFamily="18" charset="0"/>
              </a:rPr>
              <a:t>ZHANG</a:t>
            </a:r>
            <a:r>
              <a:rPr lang="zh-CN" altLang="en-US" sz="2000" dirty="0">
                <a:latin typeface="Times New Roman" panose="02020603050405020304" pitchFamily="18" charset="0"/>
              </a:rPr>
              <a:t>创建了一个模式</a:t>
            </a:r>
            <a:r>
              <a:rPr lang="en-US" altLang="zh-CN" sz="2000" dirty="0">
                <a:latin typeface="Times New Roman" panose="02020603050405020304" pitchFamily="18" charset="0"/>
              </a:rPr>
              <a:t>TEST</a:t>
            </a:r>
            <a:r>
              <a:rPr lang="zh-CN" altLang="en-US" sz="2000" dirty="0">
                <a:latin typeface="Times New Roman" panose="02020603050405020304" pitchFamily="18" charset="0"/>
              </a:rPr>
              <a:t>，并且在其中定义一个表</a:t>
            </a:r>
            <a:r>
              <a:rPr lang="en-US" altLang="zh-CN" sz="2000" dirty="0" smtClean="0">
                <a:latin typeface="Times New Roman" panose="02020603050405020304" pitchFamily="18" charset="0"/>
              </a:rPr>
              <a:t>TAB1</a:t>
            </a:r>
            <a:r>
              <a:rPr lang="zh-CN" altLang="en-US" sz="2000" dirty="0" smtClean="0">
                <a:latin typeface="Times New Roman" panose="02020603050405020304" pitchFamily="18" charset="0"/>
              </a:rPr>
              <a:t>。</a:t>
            </a:r>
            <a:endParaRPr lang="en-US" altLang="zh-CN" sz="2000" dirty="0">
              <a:latin typeface="Times New Roman" panose="02020603050405020304" pitchFamily="18" charset="0"/>
            </a:endParaRPr>
          </a:p>
        </p:txBody>
      </p:sp>
      <p:sp>
        <p:nvSpPr>
          <p:cNvPr id="9" name="Text Box 1052"/>
          <p:cNvSpPr txBox="1">
            <a:spLocks noChangeArrowheads="1"/>
          </p:cNvSpPr>
          <p:nvPr/>
        </p:nvSpPr>
        <p:spPr bwMode="auto">
          <a:xfrm>
            <a:off x="2135560" y="1934010"/>
            <a:ext cx="6552728"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smtClean="0">
                <a:latin typeface="Times New Roman" panose="02020603050405020304" pitchFamily="18" charset="0"/>
              </a:rPr>
              <a:t>CREATE </a:t>
            </a:r>
            <a:r>
              <a:rPr lang="en-US" altLang="zh-CN" sz="2000" dirty="0">
                <a:latin typeface="Times New Roman" panose="02020603050405020304" pitchFamily="18" charset="0"/>
              </a:rPr>
              <a:t>SCHEMA TEST AUTHORIZATION ZHANG </a:t>
            </a:r>
          </a:p>
          <a:p>
            <a:pPr marL="0" indent="0" eaLnBrk="1" hangingPunct="1">
              <a:spcBef>
                <a:spcPct val="50000"/>
              </a:spcBef>
              <a:buSzTx/>
              <a:buNone/>
            </a:pPr>
            <a:r>
              <a:rPr lang="en-US" altLang="zh-CN" sz="2000" dirty="0">
                <a:latin typeface="Times New Roman" panose="02020603050405020304" pitchFamily="18" charset="0"/>
              </a:rPr>
              <a:t>CREATE TABLE TAB1   ( COL1 SMALLINT,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COL2 </a:t>
            </a:r>
            <a:r>
              <a:rPr lang="en-US" altLang="zh-CN" sz="2000" dirty="0">
                <a:latin typeface="Times New Roman" panose="02020603050405020304" pitchFamily="18" charset="0"/>
              </a:rPr>
              <a:t>INT,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COL3 </a:t>
            </a:r>
            <a:r>
              <a:rPr lang="en-US" altLang="zh-CN" sz="2000" dirty="0">
                <a:latin typeface="Times New Roman" panose="02020603050405020304" pitchFamily="18" charset="0"/>
              </a:rPr>
              <a:t>CHAR(20),</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COL4 NUMERIC(10,3),</a:t>
            </a:r>
          </a:p>
          <a:p>
            <a:pPr marL="0" indent="0" eaLnBrk="1" hangingPunct="1">
              <a:spcBef>
                <a:spcPct val="50000"/>
              </a:spcBef>
              <a:buSzTx/>
              <a:buNone/>
            </a:pPr>
            <a:r>
              <a:rPr lang="en-US" altLang="zh-CN" sz="2000" dirty="0" smtClean="0">
                <a:latin typeface="Times New Roman" panose="02020603050405020304" pitchFamily="18" charset="0"/>
              </a:rPr>
              <a:t>                                               COL5 DECIMAL(5,2)</a:t>
            </a:r>
          </a:p>
          <a:p>
            <a:pPr marL="0" indent="0" eaLnBrk="1" hangingPunct="1">
              <a:spcBef>
                <a:spcPct val="50000"/>
              </a:spcBef>
              <a:buSzTx/>
              <a:buNone/>
            </a:pPr>
            <a:r>
              <a:rPr lang="en-US" altLang="zh-CN" sz="2000" dirty="0" smtClean="0">
                <a:latin typeface="Times New Roman" panose="02020603050405020304" pitchFamily="18" charset="0"/>
              </a:rPr>
              <a:t>                                          );</a:t>
            </a:r>
            <a:endParaRPr lang="en-US" altLang="zh-CN" sz="2000" dirty="0">
              <a:latin typeface="Times New Roman" panose="02020603050405020304" pitchFamily="18" charset="0"/>
            </a:endParaRPr>
          </a:p>
        </p:txBody>
      </p:sp>
      <p:pic>
        <p:nvPicPr>
          <p:cNvPr id="5" name="Voic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80864" y="3933056"/>
            <a:ext cx="406400" cy="406400"/>
          </a:xfrm>
          <a:prstGeom prst="rect">
            <a:avLst/>
          </a:prstGeom>
        </p:spPr>
      </p:pic>
      <p:sp>
        <p:nvSpPr>
          <p:cNvPr id="13" name="Text Box 1052"/>
          <p:cNvSpPr txBox="1">
            <a:spLocks noChangeArrowheads="1"/>
          </p:cNvSpPr>
          <p:nvPr/>
        </p:nvSpPr>
        <p:spPr bwMode="auto">
          <a:xfrm>
            <a:off x="2135560" y="1934010"/>
            <a:ext cx="6552728" cy="3170099"/>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smtClean="0">
                <a:solidFill>
                  <a:srgbClr val="0071C1"/>
                </a:solidFill>
                <a:latin typeface="Times New Roman" panose="02020603050405020304" pitchFamily="18" charset="0"/>
              </a:rPr>
              <a:t>CREATE </a:t>
            </a:r>
            <a:r>
              <a:rPr lang="en-US" altLang="zh-CN" sz="2000" dirty="0">
                <a:solidFill>
                  <a:srgbClr val="0071C1"/>
                </a:solidFill>
                <a:latin typeface="Times New Roman" panose="02020603050405020304" pitchFamily="18" charset="0"/>
              </a:rPr>
              <a:t>SCHEMA </a:t>
            </a:r>
            <a:r>
              <a:rPr lang="en-US" altLang="zh-CN" sz="2000" dirty="0">
                <a:latin typeface="Times New Roman" panose="02020603050405020304" pitchFamily="18" charset="0"/>
              </a:rPr>
              <a:t>TEST </a:t>
            </a:r>
            <a:r>
              <a:rPr lang="en-US" altLang="zh-CN" sz="2000" dirty="0">
                <a:solidFill>
                  <a:srgbClr val="0071C1"/>
                </a:solidFill>
                <a:latin typeface="Times New Roman" panose="02020603050405020304" pitchFamily="18" charset="0"/>
              </a:rPr>
              <a:t>AUTHORIZATION</a:t>
            </a:r>
            <a:r>
              <a:rPr lang="en-US" altLang="zh-CN" sz="2000" dirty="0">
                <a:latin typeface="Times New Roman" panose="02020603050405020304" pitchFamily="18" charset="0"/>
              </a:rPr>
              <a:t> ZHANG </a:t>
            </a:r>
          </a:p>
          <a:p>
            <a:pPr marL="0" indent="0" eaLnBrk="1" hangingPunct="1">
              <a:spcBef>
                <a:spcPct val="50000"/>
              </a:spcBef>
              <a:buSzTx/>
              <a:buNone/>
            </a:pPr>
            <a:r>
              <a:rPr lang="en-US" altLang="zh-CN" sz="2000" dirty="0">
                <a:latin typeface="Times New Roman" panose="02020603050405020304" pitchFamily="18" charset="0"/>
              </a:rPr>
              <a:t>CREATE TABLE TAB1   ( COL1 SMALLINT,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COL2 </a:t>
            </a:r>
            <a:r>
              <a:rPr lang="en-US" altLang="zh-CN" sz="2000" dirty="0">
                <a:latin typeface="Times New Roman" panose="02020603050405020304" pitchFamily="18" charset="0"/>
              </a:rPr>
              <a:t>INT,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COL3 </a:t>
            </a:r>
            <a:r>
              <a:rPr lang="en-US" altLang="zh-CN" sz="2000" dirty="0">
                <a:latin typeface="Times New Roman" panose="02020603050405020304" pitchFamily="18" charset="0"/>
              </a:rPr>
              <a:t>CHAR(20),</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COL4 NUMERIC(10,3),</a:t>
            </a:r>
          </a:p>
          <a:p>
            <a:pPr marL="0" indent="0" eaLnBrk="1" hangingPunct="1">
              <a:spcBef>
                <a:spcPct val="50000"/>
              </a:spcBef>
              <a:buSzTx/>
              <a:buNone/>
            </a:pPr>
            <a:r>
              <a:rPr lang="en-US" altLang="zh-CN" sz="2000" dirty="0" smtClean="0">
                <a:latin typeface="Times New Roman" panose="02020603050405020304" pitchFamily="18" charset="0"/>
              </a:rPr>
              <a:t>                                               COL5 DECIMAL(5,2)</a:t>
            </a:r>
          </a:p>
          <a:p>
            <a:pPr marL="0" indent="0" eaLnBrk="1" hangingPunct="1">
              <a:spcBef>
                <a:spcPct val="50000"/>
              </a:spcBef>
              <a:buSzTx/>
              <a:buNone/>
            </a:pPr>
            <a:r>
              <a:rPr lang="en-US" altLang="zh-CN" sz="2000" dirty="0" smtClean="0">
                <a:latin typeface="Times New Roman" panose="02020603050405020304" pitchFamily="18" charset="0"/>
              </a:rPr>
              <a:t>                                          );</a:t>
            </a:r>
            <a:endParaRPr lang="en-US" altLang="zh-CN" sz="2000" dirty="0">
              <a:latin typeface="Times New Roman" panose="02020603050405020304" pitchFamily="18" charset="0"/>
            </a:endParaRPr>
          </a:p>
        </p:txBody>
      </p:sp>
      <p:sp>
        <p:nvSpPr>
          <p:cNvPr id="14" name="Text Box 1054">
            <a:extLst>
              <a:ext uri="{FF2B5EF4-FFF2-40B4-BE49-F238E27FC236}">
                <a16:creationId xmlns:a16="http://schemas.microsoft.com/office/drawing/2014/main" id="{A3414EA6-AF41-4767-B4FF-28CC6CB0FA83}"/>
              </a:ext>
            </a:extLst>
          </p:cNvPr>
          <p:cNvSpPr txBox="1">
            <a:spLocks noChangeArrowheads="1"/>
          </p:cNvSpPr>
          <p:nvPr/>
        </p:nvSpPr>
        <p:spPr bwMode="auto">
          <a:xfrm>
            <a:off x="8832304" y="1934010"/>
            <a:ext cx="180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创建模式语句</a:t>
            </a:r>
            <a:endParaRPr lang="zh-CN" altLang="en-US" sz="1800" dirty="0">
              <a:solidFill>
                <a:srgbClr val="FF0000"/>
              </a:solidFill>
              <a:latin typeface="Times New Roman" panose="02020603050405020304" pitchFamily="18" charset="0"/>
            </a:endParaRPr>
          </a:p>
        </p:txBody>
      </p:sp>
      <p:sp>
        <p:nvSpPr>
          <p:cNvPr id="15" name="Text Box 1052"/>
          <p:cNvSpPr txBox="1">
            <a:spLocks noChangeArrowheads="1"/>
          </p:cNvSpPr>
          <p:nvPr/>
        </p:nvSpPr>
        <p:spPr bwMode="auto">
          <a:xfrm>
            <a:off x="2135560" y="1934010"/>
            <a:ext cx="6552728" cy="3170099"/>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smtClean="0">
                <a:solidFill>
                  <a:srgbClr val="0071C1"/>
                </a:solidFill>
                <a:latin typeface="Times New Roman" panose="02020603050405020304" pitchFamily="18" charset="0"/>
              </a:rPr>
              <a:t>CREATE </a:t>
            </a:r>
            <a:r>
              <a:rPr lang="en-US" altLang="zh-CN" sz="2000" dirty="0">
                <a:solidFill>
                  <a:srgbClr val="0071C1"/>
                </a:solidFill>
                <a:latin typeface="Times New Roman" panose="02020603050405020304" pitchFamily="18" charset="0"/>
              </a:rPr>
              <a:t>SCHEMA </a:t>
            </a:r>
            <a:r>
              <a:rPr lang="en-US" altLang="zh-CN" sz="2000" dirty="0">
                <a:latin typeface="Times New Roman" panose="02020603050405020304" pitchFamily="18" charset="0"/>
              </a:rPr>
              <a:t>TEST </a:t>
            </a:r>
            <a:r>
              <a:rPr lang="en-US" altLang="zh-CN" sz="2000" dirty="0">
                <a:solidFill>
                  <a:srgbClr val="0071C1"/>
                </a:solidFill>
                <a:latin typeface="Times New Roman" panose="02020603050405020304" pitchFamily="18" charset="0"/>
              </a:rPr>
              <a:t>AUTHORIZATION</a:t>
            </a:r>
            <a:r>
              <a:rPr lang="en-US" altLang="zh-CN" sz="2000" dirty="0">
                <a:latin typeface="Times New Roman" panose="02020603050405020304" pitchFamily="18" charset="0"/>
              </a:rPr>
              <a:t> ZHANG </a:t>
            </a:r>
          </a:p>
          <a:p>
            <a:pPr marL="0" indent="0" eaLnBrk="1" hangingPunct="1">
              <a:spcBef>
                <a:spcPct val="50000"/>
              </a:spcBef>
              <a:buSzTx/>
              <a:buNone/>
            </a:pPr>
            <a:r>
              <a:rPr lang="en-US" altLang="zh-CN" sz="2000" dirty="0">
                <a:solidFill>
                  <a:srgbClr val="00B050"/>
                </a:solidFill>
                <a:latin typeface="Times New Roman" panose="02020603050405020304" pitchFamily="18" charset="0"/>
              </a:rPr>
              <a:t>CREATE TABLE </a:t>
            </a:r>
            <a:r>
              <a:rPr lang="en-US" altLang="zh-CN" sz="2000" dirty="0">
                <a:latin typeface="Times New Roman" panose="02020603050405020304" pitchFamily="18" charset="0"/>
              </a:rPr>
              <a:t>TAB1   ( COL1 SMALLINT,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COL2 </a:t>
            </a:r>
            <a:r>
              <a:rPr lang="en-US" altLang="zh-CN" sz="2000" dirty="0">
                <a:latin typeface="Times New Roman" panose="02020603050405020304" pitchFamily="18" charset="0"/>
              </a:rPr>
              <a:t>INT,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COL3 </a:t>
            </a:r>
            <a:r>
              <a:rPr lang="en-US" altLang="zh-CN" sz="2000" dirty="0">
                <a:latin typeface="Times New Roman" panose="02020603050405020304" pitchFamily="18" charset="0"/>
              </a:rPr>
              <a:t>CHAR(20),</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COL4 NUMERIC(10,3),</a:t>
            </a:r>
          </a:p>
          <a:p>
            <a:pPr marL="0" indent="0" eaLnBrk="1" hangingPunct="1">
              <a:spcBef>
                <a:spcPct val="50000"/>
              </a:spcBef>
              <a:buSzTx/>
              <a:buNone/>
            </a:pPr>
            <a:r>
              <a:rPr lang="en-US" altLang="zh-CN" sz="2000" dirty="0" smtClean="0">
                <a:latin typeface="Times New Roman" panose="02020603050405020304" pitchFamily="18" charset="0"/>
              </a:rPr>
              <a:t>                                               COL5 DECIMAL(5,2)</a:t>
            </a:r>
          </a:p>
          <a:p>
            <a:pPr marL="0" indent="0" eaLnBrk="1" hangingPunct="1">
              <a:spcBef>
                <a:spcPct val="50000"/>
              </a:spcBef>
              <a:buSzTx/>
              <a:buNone/>
            </a:pPr>
            <a:r>
              <a:rPr lang="en-US" altLang="zh-CN" sz="2000" dirty="0" smtClean="0">
                <a:latin typeface="Times New Roman" panose="02020603050405020304" pitchFamily="18" charset="0"/>
              </a:rPr>
              <a:t>                                          );</a:t>
            </a:r>
            <a:endParaRPr lang="en-US" altLang="zh-CN" sz="2000" dirty="0">
              <a:latin typeface="Times New Roman" panose="02020603050405020304" pitchFamily="18" charset="0"/>
            </a:endParaRPr>
          </a:p>
        </p:txBody>
      </p:sp>
      <p:sp>
        <p:nvSpPr>
          <p:cNvPr id="16" name="Text Box 1054">
            <a:extLst>
              <a:ext uri="{FF2B5EF4-FFF2-40B4-BE49-F238E27FC236}">
                <a16:creationId xmlns:a16="http://schemas.microsoft.com/office/drawing/2014/main" id="{A3414EA6-AF41-4767-B4FF-28CC6CB0FA83}"/>
              </a:ext>
            </a:extLst>
          </p:cNvPr>
          <p:cNvSpPr txBox="1">
            <a:spLocks noChangeArrowheads="1"/>
          </p:cNvSpPr>
          <p:nvPr/>
        </p:nvSpPr>
        <p:spPr bwMode="auto">
          <a:xfrm>
            <a:off x="8832304" y="2375763"/>
            <a:ext cx="180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创建</a:t>
            </a:r>
            <a:r>
              <a:rPr lang="zh-CN" altLang="en-US" sz="1800" dirty="0">
                <a:solidFill>
                  <a:srgbClr val="FF0000"/>
                </a:solidFill>
                <a:latin typeface="Times New Roman" panose="02020603050405020304" pitchFamily="18" charset="0"/>
              </a:rPr>
              <a:t>基本表</a:t>
            </a:r>
            <a:r>
              <a:rPr lang="zh-CN" altLang="en-US" sz="1800" dirty="0" smtClean="0">
                <a:solidFill>
                  <a:srgbClr val="FF0000"/>
                </a:solidFill>
                <a:latin typeface="Times New Roman" panose="02020603050405020304" pitchFamily="18" charset="0"/>
              </a:rPr>
              <a:t>语句</a:t>
            </a:r>
            <a:endParaRPr lang="zh-CN" altLang="en-US" sz="18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333525970"/>
      </p:ext>
    </p:extLst>
  </p:cSld>
  <p:clrMapOvr>
    <a:masterClrMapping/>
  </p:clrMapOvr>
  <mc:AlternateContent xmlns:mc="http://schemas.openxmlformats.org/markup-compatibility/2006">
    <mc:Choice xmlns:p14="http://schemas.microsoft.com/office/powerpoint/2010/main" Requires="p14">
      <p:transition p14:dur="10" advTm="22000"/>
    </mc:Choice>
    <mc:Fallback>
      <p:transition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565" fill="hold"/>
                                        <p:tgtEl>
                                          <p:spTgt spid="5"/>
                                        </p:tgtEl>
                                      </p:cBhvr>
                                    </p:cmd>
                                  </p:childTnLst>
                                </p:cTn>
                              </p:par>
                              <p:par>
                                <p:cTn id="7" presetID="10" presetClass="entr" presetSubtype="0" fill="hold" grpId="0" nodeType="withEffect">
                                  <p:stCondLst>
                                    <p:cond delay="0"/>
                                  </p:stCondLst>
                                  <p:iterate type="lt">
                                    <p:tmPct val="16636"/>
                                  </p:iterate>
                                  <p:childTnLst>
                                    <p:set>
                                      <p:cBhvr>
                                        <p:cTn id="8" dur="1" fill="hold">
                                          <p:stCondLst>
                                            <p:cond delay="0"/>
                                          </p:stCondLst>
                                        </p:cTn>
                                        <p:tgtEl>
                                          <p:spTgt spid="24"/>
                                        </p:tgtEl>
                                        <p:attrNameLst>
                                          <p:attrName>style.visibility</p:attrName>
                                        </p:attrNameLst>
                                      </p:cBhvr>
                                      <p:to>
                                        <p:strVal val="visible"/>
                                      </p:to>
                                    </p:set>
                                    <p:animEffect transition="in" filter="fade">
                                      <p:cBhvr>
                                        <p:cTn id="9" dur="1100"/>
                                        <p:tgtEl>
                                          <p:spTgt spid="24"/>
                                        </p:tgtEl>
                                      </p:cBhvr>
                                    </p:animEffect>
                                  </p:childTnLst>
                                </p:cTn>
                              </p:par>
                              <p:par>
                                <p:cTn id="10" presetID="22" presetClass="entr" presetSubtype="1" fill="hold" grpId="0" nodeType="withEffect">
                                  <p:stCondLst>
                                    <p:cond delay="92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3600"/>
                                        <p:tgtEl>
                                          <p:spTgt spid="9"/>
                                        </p:tgtEl>
                                      </p:cBhvr>
                                    </p:animEffect>
                                  </p:childTnLst>
                                </p:cTn>
                              </p:par>
                              <p:par>
                                <p:cTn id="13" presetID="10" presetClass="entr" presetSubtype="0" fill="hold" grpId="0" nodeType="withEffect">
                                  <p:stCondLst>
                                    <p:cond delay="13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0"/>
                                        <p:tgtEl>
                                          <p:spTgt spid="13"/>
                                        </p:tgtEl>
                                      </p:cBhvr>
                                    </p:animEffect>
                                  </p:childTnLst>
                                </p:cTn>
                              </p:par>
                              <p:par>
                                <p:cTn id="16" presetID="47" presetClass="entr" presetSubtype="0" fill="hold" grpId="0" nodeType="withEffect">
                                  <p:stCondLst>
                                    <p:cond delay="13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200"/>
                                        <p:tgtEl>
                                          <p:spTgt spid="14"/>
                                        </p:tgtEl>
                                      </p:cBhvr>
                                    </p:animEffect>
                                    <p:anim calcmode="lin" valueType="num">
                                      <p:cBhvr>
                                        <p:cTn id="19" dur="1200" fill="hold"/>
                                        <p:tgtEl>
                                          <p:spTgt spid="14"/>
                                        </p:tgtEl>
                                        <p:attrNameLst>
                                          <p:attrName>ppt_x</p:attrName>
                                        </p:attrNameLst>
                                      </p:cBhvr>
                                      <p:tavLst>
                                        <p:tav tm="0">
                                          <p:val>
                                            <p:strVal val="#ppt_x"/>
                                          </p:val>
                                        </p:tav>
                                        <p:tav tm="100000">
                                          <p:val>
                                            <p:strVal val="#ppt_x"/>
                                          </p:val>
                                        </p:tav>
                                      </p:tavLst>
                                    </p:anim>
                                    <p:anim calcmode="lin" valueType="num">
                                      <p:cBhvr>
                                        <p:cTn id="20" dur="1200" fill="hold"/>
                                        <p:tgtEl>
                                          <p:spTgt spid="14"/>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172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500"/>
                                        <p:tgtEl>
                                          <p:spTgt spid="15"/>
                                        </p:tgtEl>
                                      </p:cBhvr>
                                    </p:animEffect>
                                  </p:childTnLst>
                                </p:cTn>
                              </p:par>
                              <p:par>
                                <p:cTn id="24" presetID="47" presetClass="entr" presetSubtype="0" fill="hold" grpId="0" nodeType="withEffect">
                                  <p:stCondLst>
                                    <p:cond delay="172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200"/>
                                        <p:tgtEl>
                                          <p:spTgt spid="16"/>
                                        </p:tgtEl>
                                      </p:cBhvr>
                                    </p:animEffect>
                                    <p:anim calcmode="lin" valueType="num">
                                      <p:cBhvr>
                                        <p:cTn id="27" dur="1200" fill="hold"/>
                                        <p:tgtEl>
                                          <p:spTgt spid="16"/>
                                        </p:tgtEl>
                                        <p:attrNameLst>
                                          <p:attrName>ppt_x</p:attrName>
                                        </p:attrNameLst>
                                      </p:cBhvr>
                                      <p:tavLst>
                                        <p:tav tm="0">
                                          <p:val>
                                            <p:strVal val="#ppt_x"/>
                                          </p:val>
                                        </p:tav>
                                        <p:tav tm="100000">
                                          <p:val>
                                            <p:strVal val="#ppt_x"/>
                                          </p:val>
                                        </p:tav>
                                      </p:tavLst>
                                    </p:anim>
                                    <p:anim calcmode="lin" valueType="num">
                                      <p:cBhvr>
                                        <p:cTn id="28" dur="1200" fill="hold"/>
                                        <p:tgtEl>
                                          <p:spTgt spid="16"/>
                                        </p:tgtEl>
                                        <p:attrNameLst>
                                          <p:attrName>ppt_y</p:attrName>
                                        </p:attrNameLst>
                                      </p:cBhvr>
                                      <p:tavLst>
                                        <p:tav tm="0">
                                          <p:val>
                                            <p:strVal val="#ppt_y-.1"/>
                                          </p:val>
                                        </p:tav>
                                        <p:tav tm="100000">
                                          <p:val>
                                            <p:strVal val="#ppt_y"/>
                                          </p:val>
                                        </p:tav>
                                      </p:tavLst>
                                    </p:anim>
                                  </p:childTnLst>
                                </p:cTn>
                              </p:par>
                              <p:par>
                                <p:cTn id="29" presetID="10" presetClass="exit" presetSubtype="0" fill="hold" grpId="1" nodeType="withEffect">
                                  <p:stCondLst>
                                    <p:cond delay="2080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1" nodeType="withEffect">
                                  <p:stCondLst>
                                    <p:cond delay="2080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5"/>
                </p:tgtEl>
              </p:cMediaNode>
            </p:audio>
          </p:childTnLst>
        </p:cTn>
      </p:par>
    </p:tnLst>
    <p:bldLst>
      <p:bldP spid="24" grpId="0"/>
      <p:bldP spid="9" grpId="0"/>
      <p:bldP spid="13" grpId="0" animBg="1"/>
      <p:bldP spid="14" grpId="0"/>
      <p:bldP spid="14" grpId="1"/>
      <p:bldP spid="15" grpId="0" animBg="1"/>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模式的定义与删除</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删除模式</a:t>
            </a:r>
            <a:endParaRPr lang="zh-CN" altLang="en-US" sz="2400" b="1" dirty="0">
              <a:latin typeface="Times New Roman" panose="02020603050405020304" pitchFamily="18" charset="0"/>
            </a:endParaRPr>
          </a:p>
        </p:txBody>
      </p:sp>
      <p:sp>
        <p:nvSpPr>
          <p:cNvPr id="24" name="Text Box 1052"/>
          <p:cNvSpPr txBox="1">
            <a:spLocks noChangeArrowheads="1"/>
          </p:cNvSpPr>
          <p:nvPr/>
        </p:nvSpPr>
        <p:spPr bwMode="auto">
          <a:xfrm>
            <a:off x="1631504" y="2492896"/>
            <a:ext cx="9145016" cy="255454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CASCADE</a:t>
            </a:r>
            <a:r>
              <a:rPr lang="zh-CN" altLang="en-US" sz="2000" dirty="0">
                <a:latin typeface="Times New Roman" panose="02020603050405020304" pitchFamily="18" charset="0"/>
              </a:rPr>
              <a:t>（级联）</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删除模式的同时把该模式中所有的数据库对象全部</a:t>
            </a:r>
            <a:r>
              <a:rPr lang="zh-CN" altLang="en-US" sz="2000" dirty="0" smtClean="0">
                <a:latin typeface="Times New Roman" panose="02020603050405020304" pitchFamily="18" charset="0"/>
              </a:rPr>
              <a:t>删除</a:t>
            </a:r>
            <a:r>
              <a:rPr lang="zh-CN" altLang="en-US" sz="2000" dirty="0">
                <a:latin typeface="Times New Roman" panose="02020603050405020304" pitchFamily="18" charset="0"/>
              </a:rPr>
              <a:t>。</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RESTRICT</a:t>
            </a:r>
            <a:r>
              <a:rPr lang="zh-CN" altLang="en-US" sz="2000" dirty="0">
                <a:latin typeface="Times New Roman" panose="02020603050405020304" pitchFamily="18" charset="0"/>
              </a:rPr>
              <a:t>（限制）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如果该模式中定义了下属的数据库对象（如表、视图等），则拒绝该删除语句的执行。</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rPr>
              <a:t>仅当该模式中没有任何下属的对象时才能执行。</a:t>
            </a:r>
          </a:p>
        </p:txBody>
      </p:sp>
      <p:sp>
        <p:nvSpPr>
          <p:cNvPr id="11" name="Text Box 1052"/>
          <p:cNvSpPr txBox="1">
            <a:spLocks noChangeArrowheads="1"/>
          </p:cNvSpPr>
          <p:nvPr/>
        </p:nvSpPr>
        <p:spPr bwMode="auto">
          <a:xfrm>
            <a:off x="2531604" y="1927950"/>
            <a:ext cx="7128792" cy="400110"/>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algn="ctr" eaLnBrk="1" hangingPunct="1">
              <a:spcBef>
                <a:spcPct val="50000"/>
              </a:spcBef>
              <a:buSzTx/>
              <a:buNone/>
            </a:pPr>
            <a:r>
              <a:rPr lang="en-US" altLang="zh-CN" sz="2000" dirty="0">
                <a:latin typeface="Times New Roman" panose="02020603050405020304" pitchFamily="18" charset="0"/>
              </a:rPr>
              <a:t>DROP SCHEMA &lt;</a:t>
            </a:r>
            <a:r>
              <a:rPr lang="zh-CN" altLang="en-US" sz="2000" dirty="0">
                <a:latin typeface="Times New Roman" panose="02020603050405020304" pitchFamily="18" charset="0"/>
              </a:rPr>
              <a:t>模式名</a:t>
            </a:r>
            <a:r>
              <a:rPr lang="en-US" altLang="zh-CN" sz="2000" dirty="0">
                <a:latin typeface="Times New Roman" panose="02020603050405020304" pitchFamily="18" charset="0"/>
              </a:rPr>
              <a:t>&gt; &lt;CASCADE|RESTRICT&gt;</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在</a:t>
            </a:r>
            <a:r>
              <a:rPr lang="en-US" altLang="zh-CN" sz="2000" dirty="0" smtClean="0">
                <a:latin typeface="Times New Roman" panose="02020603050405020304" pitchFamily="18" charset="0"/>
              </a:rPr>
              <a:t>SQL</a:t>
            </a:r>
            <a:r>
              <a:rPr lang="zh-CN" altLang="en-US" sz="2000" dirty="0" smtClean="0">
                <a:latin typeface="Times New Roman" panose="02020603050405020304" pitchFamily="18" charset="0"/>
              </a:rPr>
              <a:t>中</a:t>
            </a:r>
            <a:endParaRPr lang="zh-CN" altLang="en-US" sz="2000" dirty="0">
              <a:latin typeface="Times New Roman" panose="02020603050405020304" pitchFamily="18" charset="0"/>
            </a:endParaRPr>
          </a:p>
        </p:txBody>
      </p:sp>
      <p:pic>
        <p:nvPicPr>
          <p:cNvPr id="6" name="Voic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12912" y="3317132"/>
            <a:ext cx="406400" cy="406400"/>
          </a:xfrm>
          <a:prstGeom prst="rect">
            <a:avLst/>
          </a:prstGeom>
        </p:spPr>
      </p:pic>
    </p:spTree>
    <p:extLst>
      <p:ext uri="{BB962C8B-B14F-4D97-AF65-F5344CB8AC3E}">
        <p14:creationId xmlns:p14="http://schemas.microsoft.com/office/powerpoint/2010/main" val="2713458084"/>
      </p:ext>
    </p:extLst>
  </p:cSld>
  <p:clrMapOvr>
    <a:masterClrMapping/>
  </p:clrMapOvr>
  <mc:AlternateContent xmlns:mc="http://schemas.openxmlformats.org/markup-compatibility/2006">
    <mc:Choice xmlns:p14="http://schemas.microsoft.com/office/powerpoint/2010/main" Requires="p14">
      <p:transition p14:dur="10" advTm="38000"/>
    </mc:Choice>
    <mc:Fallback>
      <p:transition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754" fill="hold"/>
                                        <p:tgtEl>
                                          <p:spTgt spid="6"/>
                                        </p:tgtEl>
                                      </p:cBhvr>
                                    </p:cmd>
                                  </p:childTnLst>
                                </p:cTn>
                              </p:par>
                              <p:par>
                                <p:cTn id="7" presetID="10" presetClass="entr" presetSubtype="0" fill="hold" grpId="0" nodeType="withEffect">
                                  <p:stCondLst>
                                    <p:cond delay="0"/>
                                  </p:stCondLst>
                                  <p:iterate type="lt">
                                    <p:tmPct val="16923"/>
                                  </p:iterate>
                                  <p:childTnLst>
                                    <p:set>
                                      <p:cBhvr>
                                        <p:cTn id="8" dur="1" fill="hold">
                                          <p:stCondLst>
                                            <p:cond delay="0"/>
                                          </p:stCondLst>
                                        </p:cTn>
                                        <p:tgtEl>
                                          <p:spTgt spid="23"/>
                                        </p:tgtEl>
                                        <p:attrNameLst>
                                          <p:attrName>style.visibility</p:attrName>
                                        </p:attrNameLst>
                                      </p:cBhvr>
                                      <p:to>
                                        <p:strVal val="visible"/>
                                      </p:to>
                                    </p:set>
                                    <p:animEffect transition="in" filter="fade">
                                      <p:cBhvr>
                                        <p:cTn id="9" dur="1300"/>
                                        <p:tgtEl>
                                          <p:spTgt spid="23"/>
                                        </p:tgtEl>
                                      </p:cBhvr>
                                    </p:animEffect>
                                  </p:childTnLst>
                                </p:cTn>
                              </p:par>
                              <p:par>
                                <p:cTn id="10" presetID="10" presetClass="entr" presetSubtype="0" fill="hold" grpId="0" nodeType="withEffect">
                                  <p:stCondLst>
                                    <p:cond delay="2100"/>
                                  </p:stCondLst>
                                  <p:iterate type="lt">
                                    <p:tmPct val="1781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200"/>
                                        <p:tgtEl>
                                          <p:spTgt spid="12"/>
                                        </p:tgtEl>
                                      </p:cBhvr>
                                    </p:animEffect>
                                  </p:childTnLst>
                                </p:cTn>
                              </p:par>
                              <p:par>
                                <p:cTn id="13" presetID="22" presetClass="entr" presetSubtype="1" fill="hold" grpId="0" nodeType="withEffect">
                                  <p:stCondLst>
                                    <p:cond delay="460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2100"/>
                                        <p:tgtEl>
                                          <p:spTgt spid="11"/>
                                        </p:tgtEl>
                                      </p:cBhvr>
                                    </p:animEffect>
                                  </p:childTnLst>
                                </p:cTn>
                              </p:par>
                              <p:par>
                                <p:cTn id="16" presetID="10" presetClass="entr" presetSubtype="0" fill="hold" grpId="0" nodeType="withEffect">
                                  <p:stCondLst>
                                    <p:cond delay="8300"/>
                                  </p:stCondLst>
                                  <p:iterate type="lt">
                                    <p:tmPct val="16636"/>
                                  </p:iterate>
                                  <p:childTnLst>
                                    <p:set>
                                      <p:cBhvr>
                                        <p:cTn id="17" dur="1" fill="hold">
                                          <p:stCondLst>
                                            <p:cond delay="0"/>
                                          </p:stCondLst>
                                        </p:cTn>
                                        <p:tgtEl>
                                          <p:spTgt spid="24"/>
                                        </p:tgtEl>
                                        <p:attrNameLst>
                                          <p:attrName>style.visibility</p:attrName>
                                        </p:attrNameLst>
                                      </p:cBhvr>
                                      <p:to>
                                        <p:strVal val="visible"/>
                                      </p:to>
                                    </p:set>
                                    <p:animEffect transition="in" filter="fade">
                                      <p:cBhvr>
                                        <p:cTn id="18"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23" grpId="0"/>
      <p:bldP spid="24" grpId="0"/>
      <p:bldP spid="11"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4319909"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模式的定义与删除</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删除模式</a:t>
            </a:r>
            <a:endParaRPr lang="zh-CN" altLang="en-US" sz="2400" b="1" dirty="0">
              <a:latin typeface="Times New Roman" panose="02020603050405020304" pitchFamily="18" charset="0"/>
            </a:endParaRPr>
          </a:p>
        </p:txBody>
      </p:sp>
      <p:sp>
        <p:nvSpPr>
          <p:cNvPr id="9" name="Text Box 1052"/>
          <p:cNvSpPr txBox="1">
            <a:spLocks noChangeArrowheads="1"/>
          </p:cNvSpPr>
          <p:nvPr/>
        </p:nvSpPr>
        <p:spPr bwMode="auto">
          <a:xfrm>
            <a:off x="1631504" y="1453421"/>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a:latin typeface="Times New Roman" panose="02020603050405020304" pitchFamily="18" charset="0"/>
              </a:rPr>
              <a:t>[</a:t>
            </a:r>
            <a:r>
              <a:rPr lang="zh-CN" altLang="en-US" sz="2000" dirty="0" smtClean="0">
                <a:solidFill>
                  <a:srgbClr val="0071C1"/>
                </a:solidFill>
                <a:latin typeface="Times New Roman" panose="02020603050405020304" pitchFamily="18" charset="0"/>
              </a:rPr>
              <a:t>例</a:t>
            </a:r>
            <a:r>
              <a:rPr lang="en-US" altLang="zh-CN" sz="2000" dirty="0" smtClean="0">
                <a:latin typeface="Times New Roman" panose="02020603050405020304" pitchFamily="18" charset="0"/>
              </a:rPr>
              <a:t>]  </a:t>
            </a:r>
            <a:r>
              <a:rPr lang="zh-CN" altLang="en-US" sz="2000" dirty="0" smtClean="0">
                <a:latin typeface="Times New Roman" panose="02020603050405020304" pitchFamily="18" charset="0"/>
              </a:rPr>
              <a:t>删除模式</a:t>
            </a:r>
            <a:r>
              <a:rPr lang="en-US" altLang="zh-CN" sz="2000" dirty="0" smtClean="0">
                <a:latin typeface="Times New Roman" panose="02020603050405020304" pitchFamily="18" charset="0"/>
              </a:rPr>
              <a:t>TEST</a:t>
            </a:r>
            <a:r>
              <a:rPr lang="zh-CN" altLang="en-US" sz="2000" dirty="0" smtClean="0">
                <a:latin typeface="Times New Roman" panose="02020603050405020304" pitchFamily="18" charset="0"/>
              </a:rPr>
              <a:t>。</a:t>
            </a:r>
            <a:endParaRPr lang="en-US" altLang="zh-CN" sz="2000" dirty="0">
              <a:latin typeface="Times New Roman" panose="02020603050405020304" pitchFamily="18" charset="0"/>
            </a:endParaRPr>
          </a:p>
        </p:txBody>
      </p:sp>
      <p:sp>
        <p:nvSpPr>
          <p:cNvPr id="10" name="Text Box 1052"/>
          <p:cNvSpPr txBox="1">
            <a:spLocks noChangeArrowheads="1"/>
          </p:cNvSpPr>
          <p:nvPr/>
        </p:nvSpPr>
        <p:spPr bwMode="auto">
          <a:xfrm>
            <a:off x="2124864" y="1934010"/>
            <a:ext cx="6552728" cy="3170099"/>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smtClean="0">
                <a:latin typeface="Times New Roman" panose="02020603050405020304" pitchFamily="18" charset="0"/>
              </a:rPr>
              <a:t>CREATE </a:t>
            </a:r>
            <a:r>
              <a:rPr lang="en-US" altLang="zh-CN" sz="2000" dirty="0">
                <a:latin typeface="Times New Roman" panose="02020603050405020304" pitchFamily="18" charset="0"/>
              </a:rPr>
              <a:t>SCHEMA TEST AUTHORIZATION ZHANG </a:t>
            </a:r>
          </a:p>
          <a:p>
            <a:pPr marL="0" indent="0" eaLnBrk="1" hangingPunct="1">
              <a:spcBef>
                <a:spcPct val="50000"/>
              </a:spcBef>
              <a:buSzTx/>
              <a:buNone/>
            </a:pPr>
            <a:r>
              <a:rPr lang="en-US" altLang="zh-CN" sz="2000" dirty="0">
                <a:latin typeface="Times New Roman" panose="02020603050405020304" pitchFamily="18" charset="0"/>
              </a:rPr>
              <a:t>CREATE TABLE TAB1   ( COL1 SMALLINT,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COL2 </a:t>
            </a:r>
            <a:r>
              <a:rPr lang="en-US" altLang="zh-CN" sz="2000" dirty="0">
                <a:latin typeface="Times New Roman" panose="02020603050405020304" pitchFamily="18" charset="0"/>
              </a:rPr>
              <a:t>INT,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COL3 </a:t>
            </a:r>
            <a:r>
              <a:rPr lang="en-US" altLang="zh-CN" sz="2000" dirty="0">
                <a:latin typeface="Times New Roman" panose="02020603050405020304" pitchFamily="18" charset="0"/>
              </a:rPr>
              <a:t>CHAR(20),</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COL4 NUMERIC(10,3),</a:t>
            </a:r>
          </a:p>
          <a:p>
            <a:pPr marL="0" indent="0" eaLnBrk="1" hangingPunct="1">
              <a:spcBef>
                <a:spcPct val="50000"/>
              </a:spcBef>
              <a:buSzTx/>
              <a:buNone/>
            </a:pPr>
            <a:r>
              <a:rPr lang="en-US" altLang="zh-CN" sz="2000" dirty="0" smtClean="0">
                <a:latin typeface="Times New Roman" panose="02020603050405020304" pitchFamily="18" charset="0"/>
              </a:rPr>
              <a:t>                                               COL5 DECIMAL(5,2)</a:t>
            </a:r>
          </a:p>
          <a:p>
            <a:pPr marL="0" indent="0" eaLnBrk="1" hangingPunct="1">
              <a:spcBef>
                <a:spcPct val="50000"/>
              </a:spcBef>
              <a:buSzTx/>
              <a:buNone/>
            </a:pPr>
            <a:r>
              <a:rPr lang="en-US" altLang="zh-CN" sz="2000" dirty="0" smtClean="0">
                <a:latin typeface="Times New Roman" panose="02020603050405020304" pitchFamily="18" charset="0"/>
              </a:rPr>
              <a:t>                                          );</a:t>
            </a:r>
            <a:endParaRPr lang="en-US" altLang="zh-CN" sz="2000" dirty="0">
              <a:latin typeface="Times New Roman" panose="02020603050405020304" pitchFamily="18" charset="0"/>
            </a:endParaRPr>
          </a:p>
        </p:txBody>
      </p:sp>
      <p:sp>
        <p:nvSpPr>
          <p:cNvPr id="13" name="Text Box 1052"/>
          <p:cNvSpPr txBox="1">
            <a:spLocks noChangeArrowheads="1"/>
          </p:cNvSpPr>
          <p:nvPr/>
        </p:nvSpPr>
        <p:spPr bwMode="auto">
          <a:xfrm>
            <a:off x="2124864" y="5184588"/>
            <a:ext cx="6552728" cy="400110"/>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DROP SCHEMA ZHANG </a:t>
            </a:r>
            <a:r>
              <a:rPr lang="en-US" altLang="zh-CN" sz="2000" dirty="0">
                <a:solidFill>
                  <a:srgbClr val="0071C1"/>
                </a:solidFill>
                <a:latin typeface="Times New Roman" panose="02020603050405020304" pitchFamily="18" charset="0"/>
              </a:rPr>
              <a:t>CASCADE</a:t>
            </a:r>
            <a:r>
              <a:rPr lang="en-US" altLang="zh-CN" sz="2000" dirty="0">
                <a:latin typeface="Times New Roman" panose="02020603050405020304" pitchFamily="18" charset="0"/>
              </a:rPr>
              <a:t>;</a:t>
            </a:r>
          </a:p>
        </p:txBody>
      </p:sp>
      <p:sp>
        <p:nvSpPr>
          <p:cNvPr id="14" name="Text Box 1052"/>
          <p:cNvSpPr txBox="1">
            <a:spLocks noChangeArrowheads="1"/>
          </p:cNvSpPr>
          <p:nvPr/>
        </p:nvSpPr>
        <p:spPr bwMode="auto">
          <a:xfrm>
            <a:off x="2124864" y="5606796"/>
            <a:ext cx="6552728" cy="400110"/>
          </a:xfrm>
          <a:prstGeom prst="rect">
            <a:avLst/>
          </a:prstGeom>
          <a:solidFill>
            <a:schemeClr val="bg1"/>
          </a:solid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DROP SCHEMA ZHANG </a:t>
            </a:r>
            <a:r>
              <a:rPr lang="en-US" altLang="zh-CN" sz="2000" dirty="0">
                <a:solidFill>
                  <a:srgbClr val="0071C1"/>
                </a:solidFill>
                <a:latin typeface="Times New Roman" panose="02020603050405020304" pitchFamily="18" charset="0"/>
              </a:rPr>
              <a:t>RESTRICT</a:t>
            </a:r>
            <a:r>
              <a:rPr lang="en-US" altLang="zh-CN" sz="2000" dirty="0" smtClean="0">
                <a:latin typeface="Times New Roman" panose="02020603050405020304" pitchFamily="18" charset="0"/>
              </a:rPr>
              <a:t>;</a:t>
            </a:r>
            <a:endParaRPr lang="en-US" altLang="zh-CN" sz="2000" dirty="0">
              <a:latin typeface="Times New Roman" panose="02020603050405020304" pitchFamily="18" charset="0"/>
            </a:endParaRPr>
          </a:p>
        </p:txBody>
      </p:sp>
      <p:pic>
        <p:nvPicPr>
          <p:cNvPr id="4" name="Voic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519059"/>
            <a:ext cx="406400" cy="406400"/>
          </a:xfrm>
          <a:prstGeom prst="rect">
            <a:avLst/>
          </a:prstGeom>
        </p:spPr>
      </p:pic>
      <p:sp>
        <p:nvSpPr>
          <p:cNvPr id="15" name="Text Box 1054">
            <a:extLst>
              <a:ext uri="{FF2B5EF4-FFF2-40B4-BE49-F238E27FC236}">
                <a16:creationId xmlns:a16="http://schemas.microsoft.com/office/drawing/2014/main" id="{A3414EA6-AF41-4767-B4FF-28CC6CB0FA83}"/>
              </a:ext>
            </a:extLst>
          </p:cNvPr>
          <p:cNvSpPr txBox="1">
            <a:spLocks noChangeArrowheads="1"/>
          </p:cNvSpPr>
          <p:nvPr/>
        </p:nvSpPr>
        <p:spPr bwMode="auto">
          <a:xfrm>
            <a:off x="7932204" y="5178350"/>
            <a:ext cx="2700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删除</a:t>
            </a:r>
            <a:r>
              <a:rPr lang="en-US" altLang="zh-CN" sz="1800" dirty="0" smtClean="0">
                <a:solidFill>
                  <a:srgbClr val="FF0000"/>
                </a:solidFill>
                <a:latin typeface="Times New Roman" panose="02020603050405020304" pitchFamily="18" charset="0"/>
              </a:rPr>
              <a:t>TEST</a:t>
            </a:r>
            <a:r>
              <a:rPr lang="zh-CN" altLang="en-US" sz="1800" dirty="0" smtClean="0">
                <a:solidFill>
                  <a:srgbClr val="FF0000"/>
                </a:solidFill>
                <a:latin typeface="Times New Roman" panose="02020603050405020304" pitchFamily="18" charset="0"/>
              </a:rPr>
              <a:t>和</a:t>
            </a:r>
            <a:r>
              <a:rPr lang="en-US" altLang="zh-CN" sz="1800" dirty="0" smtClean="0">
                <a:solidFill>
                  <a:srgbClr val="FF0000"/>
                </a:solidFill>
                <a:latin typeface="Times New Roman" panose="02020603050405020304" pitchFamily="18" charset="0"/>
              </a:rPr>
              <a:t>TAB1</a:t>
            </a:r>
            <a:endParaRPr lang="zh-CN" altLang="en-US" sz="1800" dirty="0">
              <a:solidFill>
                <a:srgbClr val="FF0000"/>
              </a:solidFill>
              <a:latin typeface="Times New Roman" panose="02020603050405020304" pitchFamily="18" charset="0"/>
            </a:endParaRPr>
          </a:p>
        </p:txBody>
      </p:sp>
      <p:sp>
        <p:nvSpPr>
          <p:cNvPr id="16" name="Text Box 1054">
            <a:extLst>
              <a:ext uri="{FF2B5EF4-FFF2-40B4-BE49-F238E27FC236}">
                <a16:creationId xmlns:a16="http://schemas.microsoft.com/office/drawing/2014/main" id="{A3414EA6-AF41-4767-B4FF-28CC6CB0FA83}"/>
              </a:ext>
            </a:extLst>
          </p:cNvPr>
          <p:cNvSpPr txBox="1">
            <a:spLocks noChangeArrowheads="1"/>
          </p:cNvSpPr>
          <p:nvPr/>
        </p:nvSpPr>
        <p:spPr bwMode="auto">
          <a:xfrm>
            <a:off x="8328248" y="5593845"/>
            <a:ext cx="2700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Arial" panose="020B0604020202020204" pitchFamily="34" charset="0"/>
              <a:buNone/>
            </a:pPr>
            <a:r>
              <a:rPr lang="zh-CN" altLang="en-US" sz="1800" dirty="0" smtClean="0">
                <a:solidFill>
                  <a:srgbClr val="FF0000"/>
                </a:solidFill>
                <a:latin typeface="Times New Roman" panose="02020603050405020304" pitchFamily="18" charset="0"/>
              </a:rPr>
              <a:t>拒绝执行</a:t>
            </a:r>
            <a:endParaRPr lang="zh-CN" altLang="en-US" sz="18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873383339"/>
      </p:ext>
    </p:extLst>
  </p:cSld>
  <p:clrMapOvr>
    <a:masterClrMapping/>
  </p:clrMapOvr>
  <mc:AlternateContent xmlns:mc="http://schemas.openxmlformats.org/markup-compatibility/2006">
    <mc:Choice xmlns:p14="http://schemas.microsoft.com/office/powerpoint/2010/main" Requires="p14">
      <p:transition p14:dur="10" advTm="28000"/>
    </mc:Choice>
    <mc:Fallback>
      <p:transition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383" fill="hold"/>
                                        <p:tgtEl>
                                          <p:spTgt spid="4"/>
                                        </p:tgtEl>
                                      </p:cBhvr>
                                    </p:cmd>
                                  </p:childTnLst>
                                </p:cTn>
                              </p:par>
                              <p:par>
                                <p:cTn id="7" presetID="10" presetClass="entr" presetSubtype="0" fill="hold" grpId="0" nodeType="withEffect">
                                  <p:stCondLst>
                                    <p:cond delay="0"/>
                                  </p:stCondLst>
                                  <p:iterate type="lt">
                                    <p:tmPct val="16636"/>
                                  </p:iterate>
                                  <p:childTnLst>
                                    <p:set>
                                      <p:cBhvr>
                                        <p:cTn id="8" dur="1" fill="hold">
                                          <p:stCondLst>
                                            <p:cond delay="0"/>
                                          </p:stCondLst>
                                        </p:cTn>
                                        <p:tgtEl>
                                          <p:spTgt spid="9"/>
                                        </p:tgtEl>
                                        <p:attrNameLst>
                                          <p:attrName>style.visibility</p:attrName>
                                        </p:attrNameLst>
                                      </p:cBhvr>
                                      <p:to>
                                        <p:strVal val="visible"/>
                                      </p:to>
                                    </p:set>
                                    <p:animEffect transition="in" filter="fade">
                                      <p:cBhvr>
                                        <p:cTn id="9" dur="1100"/>
                                        <p:tgtEl>
                                          <p:spTgt spid="9"/>
                                        </p:tgtEl>
                                      </p:cBhvr>
                                    </p:animEffect>
                                  </p:childTnLst>
                                </p:cTn>
                              </p:par>
                              <p:par>
                                <p:cTn id="10" presetID="10" presetClass="entr" presetSubtype="0" fill="hold" grpId="0" nodeType="withEffect">
                                  <p:stCondLst>
                                    <p:cond delay="3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500"/>
                                        <p:tgtEl>
                                          <p:spTgt spid="10"/>
                                        </p:tgtEl>
                                      </p:cBhvr>
                                    </p:animEffect>
                                  </p:childTnLst>
                                </p:cTn>
                              </p:par>
                              <p:par>
                                <p:cTn id="13" presetID="10" presetClass="entr" presetSubtype="0" fill="hold" grpId="0" nodeType="withEffect">
                                  <p:stCondLst>
                                    <p:cond delay="73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0"/>
                                        <p:tgtEl>
                                          <p:spTgt spid="13"/>
                                        </p:tgtEl>
                                      </p:cBhvr>
                                    </p:animEffect>
                                  </p:childTnLst>
                                </p:cTn>
                              </p:par>
                              <p:par>
                                <p:cTn id="16" presetID="47" presetClass="entr" presetSubtype="0" fill="hold" grpId="0" nodeType="withEffect">
                                  <p:stCondLst>
                                    <p:cond delay="130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200"/>
                                        <p:tgtEl>
                                          <p:spTgt spid="15"/>
                                        </p:tgtEl>
                                      </p:cBhvr>
                                    </p:animEffect>
                                    <p:anim calcmode="lin" valueType="num">
                                      <p:cBhvr>
                                        <p:cTn id="19" dur="1200" fill="hold"/>
                                        <p:tgtEl>
                                          <p:spTgt spid="15"/>
                                        </p:tgtEl>
                                        <p:attrNameLst>
                                          <p:attrName>ppt_x</p:attrName>
                                        </p:attrNameLst>
                                      </p:cBhvr>
                                      <p:tavLst>
                                        <p:tav tm="0">
                                          <p:val>
                                            <p:strVal val="#ppt_x"/>
                                          </p:val>
                                        </p:tav>
                                        <p:tav tm="100000">
                                          <p:val>
                                            <p:strVal val="#ppt_x"/>
                                          </p:val>
                                        </p:tav>
                                      </p:tavLst>
                                    </p:anim>
                                    <p:anim calcmode="lin" valueType="num">
                                      <p:cBhvr>
                                        <p:cTn id="20" dur="1200" fill="hold"/>
                                        <p:tgtEl>
                                          <p:spTgt spid="15"/>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172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500"/>
                                        <p:tgtEl>
                                          <p:spTgt spid="14"/>
                                        </p:tgtEl>
                                      </p:cBhvr>
                                    </p:animEffect>
                                  </p:childTnLst>
                                </p:cTn>
                              </p:par>
                              <p:par>
                                <p:cTn id="24" presetID="10" presetClass="exit" presetSubtype="0" fill="hold" grpId="1" nodeType="withEffect">
                                  <p:stCondLst>
                                    <p:cond delay="1720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47" presetClass="entr" presetSubtype="0" fill="hold" grpId="0" nodeType="withEffect">
                                  <p:stCondLst>
                                    <p:cond delay="221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200"/>
                                        <p:tgtEl>
                                          <p:spTgt spid="16"/>
                                        </p:tgtEl>
                                      </p:cBhvr>
                                    </p:animEffect>
                                    <p:anim calcmode="lin" valueType="num">
                                      <p:cBhvr>
                                        <p:cTn id="30" dur="1200" fill="hold"/>
                                        <p:tgtEl>
                                          <p:spTgt spid="16"/>
                                        </p:tgtEl>
                                        <p:attrNameLst>
                                          <p:attrName>ppt_x</p:attrName>
                                        </p:attrNameLst>
                                      </p:cBhvr>
                                      <p:tavLst>
                                        <p:tav tm="0">
                                          <p:val>
                                            <p:strVal val="#ppt_x"/>
                                          </p:val>
                                        </p:tav>
                                        <p:tav tm="100000">
                                          <p:val>
                                            <p:strVal val="#ppt_x"/>
                                          </p:val>
                                        </p:tav>
                                      </p:tavLst>
                                    </p:anim>
                                    <p:anim calcmode="lin" valueType="num">
                                      <p:cBhvr>
                                        <p:cTn id="31" dur="1200" fill="hold"/>
                                        <p:tgtEl>
                                          <p:spTgt spid="16"/>
                                        </p:tgtEl>
                                        <p:attrNameLst>
                                          <p:attrName>ppt_y</p:attrName>
                                        </p:attrNameLst>
                                      </p:cBhvr>
                                      <p:tavLst>
                                        <p:tav tm="0">
                                          <p:val>
                                            <p:strVal val="#ppt_y-.1"/>
                                          </p:val>
                                        </p:tav>
                                        <p:tav tm="100000">
                                          <p:val>
                                            <p:strVal val="#ppt_y"/>
                                          </p:val>
                                        </p:tav>
                                      </p:tavLst>
                                    </p:anim>
                                  </p:childTnLst>
                                </p:cTn>
                              </p:par>
                              <p:par>
                                <p:cTn id="32" presetID="10" presetClass="exit" presetSubtype="0" fill="hold" grpId="1" nodeType="withEffect">
                                  <p:stCondLst>
                                    <p:cond delay="2580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4"/>
                </p:tgtEl>
              </p:cMediaNode>
            </p:audio>
          </p:childTnLst>
        </p:cTn>
      </p:par>
    </p:tnLst>
    <p:bldLst>
      <p:bldP spid="9" grpId="0"/>
      <p:bldP spid="10" grpId="0" animBg="1"/>
      <p:bldP spid="13" grpId="0" animBg="1"/>
      <p:bldP spid="14" grpId="0" animBg="1"/>
      <p:bldP spid="15" grpId="0"/>
      <p:bldP spid="15" grpId="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30412" y="247582"/>
            <a:ext cx="1053628"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3.3.2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5256014"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基本表的定义、删除与修改</a:t>
            </a:r>
          </a:p>
        </p:txBody>
      </p:sp>
      <p:sp>
        <p:nvSpPr>
          <p:cNvPr id="23" name="文本框 22">
            <a:extLst>
              <a:ext uri="{FF2B5EF4-FFF2-40B4-BE49-F238E27FC236}">
                <a16:creationId xmlns:a16="http://schemas.microsoft.com/office/drawing/2014/main" id="{8220AC3B-9714-4731-8858-59E3ED456941}"/>
              </a:ext>
            </a:extLst>
          </p:cNvPr>
          <p:cNvSpPr txBox="1"/>
          <p:nvPr/>
        </p:nvSpPr>
        <p:spPr>
          <a:xfrm>
            <a:off x="1186746" y="908720"/>
            <a:ext cx="2821022"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定义基本表</a:t>
            </a:r>
          </a:p>
        </p:txBody>
      </p:sp>
      <p:sp>
        <p:nvSpPr>
          <p:cNvPr id="11" name="Text Box 1052"/>
          <p:cNvSpPr txBox="1">
            <a:spLocks noChangeArrowheads="1"/>
          </p:cNvSpPr>
          <p:nvPr/>
        </p:nvSpPr>
        <p:spPr bwMode="auto">
          <a:xfrm>
            <a:off x="2261574" y="1927950"/>
            <a:ext cx="7668852" cy="2246769"/>
          </a:xfrm>
          <a:prstGeom prst="rect">
            <a:avLst/>
          </a:prstGeom>
          <a:ln w="28575">
            <a:solidFill>
              <a:srgbClr val="0071C0"/>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en-US" altLang="zh-CN" sz="2000" dirty="0" smtClean="0">
                <a:latin typeface="Times New Roman" panose="02020603050405020304" pitchFamily="18" charset="0"/>
              </a:rPr>
              <a:t>     	 CREATE </a:t>
            </a:r>
            <a:r>
              <a:rPr lang="en-US" altLang="zh-CN" sz="2000" dirty="0">
                <a:latin typeface="Times New Roman" panose="02020603050405020304" pitchFamily="18" charset="0"/>
              </a:rPr>
              <a:t>TABLE &lt;</a:t>
            </a:r>
            <a:r>
              <a:rPr lang="zh-CN" altLang="en-US" sz="2000" dirty="0">
                <a:latin typeface="Times New Roman" panose="02020603050405020304" pitchFamily="18" charset="0"/>
              </a:rPr>
              <a:t>表名</a:t>
            </a:r>
            <a:r>
              <a:rPr lang="en-US" altLang="zh-CN" sz="2000" dirty="0">
                <a:latin typeface="Times New Roman" panose="02020603050405020304" pitchFamily="18" charset="0"/>
              </a:rPr>
              <a:t>&gt;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(&lt;</a:t>
            </a:r>
            <a:r>
              <a:rPr lang="zh-CN" altLang="en-US" sz="2000" dirty="0">
                <a:latin typeface="Times New Roman" panose="02020603050405020304" pitchFamily="18" charset="0"/>
              </a:rPr>
              <a:t>列名</a:t>
            </a:r>
            <a:r>
              <a:rPr lang="en-US" altLang="zh-CN" sz="2000" dirty="0">
                <a:latin typeface="Times New Roman" panose="02020603050405020304" pitchFamily="18" charset="0"/>
              </a:rPr>
              <a:t>&gt; &lt;</a:t>
            </a:r>
            <a:r>
              <a:rPr lang="zh-CN" altLang="en-US" sz="2000" dirty="0">
                <a:latin typeface="Times New Roman" panose="02020603050405020304" pitchFamily="18" charset="0"/>
              </a:rPr>
              <a:t>数据类型</a:t>
            </a:r>
            <a:r>
              <a:rPr lang="en-US" altLang="zh-CN" sz="2000" dirty="0">
                <a:latin typeface="Times New Roman" panose="02020603050405020304" pitchFamily="18" charset="0"/>
              </a:rPr>
              <a:t>&gt;[ &lt;</a:t>
            </a:r>
            <a:r>
              <a:rPr lang="zh-CN" altLang="en-US" sz="2000" dirty="0">
                <a:latin typeface="Times New Roman" panose="02020603050405020304" pitchFamily="18" charset="0"/>
              </a:rPr>
              <a:t>列级完整性约束条件</a:t>
            </a:r>
            <a:r>
              <a:rPr lang="en-US" altLang="zh-CN" sz="2000" dirty="0">
                <a:latin typeface="Times New Roman" panose="02020603050405020304" pitchFamily="18" charset="0"/>
              </a:rPr>
              <a:t>&gt;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[,&lt;</a:t>
            </a:r>
            <a:r>
              <a:rPr lang="zh-CN" altLang="en-US" sz="2000" dirty="0">
                <a:latin typeface="Times New Roman" panose="02020603050405020304" pitchFamily="18" charset="0"/>
              </a:rPr>
              <a:t>列名</a:t>
            </a:r>
            <a:r>
              <a:rPr lang="en-US" altLang="zh-CN" sz="2000" dirty="0">
                <a:latin typeface="Times New Roman" panose="02020603050405020304" pitchFamily="18" charset="0"/>
              </a:rPr>
              <a:t>&gt; &lt;</a:t>
            </a:r>
            <a:r>
              <a:rPr lang="zh-CN" altLang="en-US" sz="2000" dirty="0">
                <a:latin typeface="Times New Roman" panose="02020603050405020304" pitchFamily="18" charset="0"/>
              </a:rPr>
              <a:t>数据类型</a:t>
            </a:r>
            <a:r>
              <a:rPr lang="en-US" altLang="zh-CN" sz="2000" dirty="0">
                <a:latin typeface="Times New Roman" panose="02020603050405020304" pitchFamily="18" charset="0"/>
              </a:rPr>
              <a:t>&gt;[ &lt;</a:t>
            </a:r>
            <a:r>
              <a:rPr lang="zh-CN" altLang="en-US" sz="2000" dirty="0">
                <a:latin typeface="Times New Roman" panose="02020603050405020304" pitchFamily="18" charset="0"/>
              </a:rPr>
              <a:t>列级完整性约束条件</a:t>
            </a:r>
            <a:r>
              <a:rPr lang="en-US" altLang="zh-CN" sz="2000" dirty="0">
                <a:latin typeface="Times New Roman" panose="02020603050405020304" pitchFamily="18" charset="0"/>
              </a:rPr>
              <a:t>&gt;] ] </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a:t>
            </a:r>
          </a:p>
          <a:p>
            <a:pPr marL="0" indent="0" eaLnBrk="1" hangingPunct="1">
              <a:spcBef>
                <a:spcPct val="50000"/>
              </a:spcBef>
              <a:buSzTx/>
              <a:buNone/>
            </a:pPr>
            <a:r>
              <a:rPr lang="en-US" altLang="zh-CN" sz="2000" dirty="0">
                <a:latin typeface="Times New Roman" panose="02020603050405020304" pitchFamily="18" charset="0"/>
              </a:rPr>
              <a:t>     </a:t>
            </a:r>
            <a:r>
              <a:rPr lang="en-US" altLang="zh-CN" sz="2000" dirty="0" smtClean="0">
                <a:latin typeface="Times New Roman" panose="02020603050405020304" pitchFamily="18" charset="0"/>
              </a:rPr>
              <a:t>	 </a:t>
            </a:r>
            <a:r>
              <a:rPr lang="en-US" altLang="zh-CN" sz="2000" dirty="0">
                <a:latin typeface="Times New Roman" panose="02020603050405020304" pitchFamily="18" charset="0"/>
              </a:rPr>
              <a:t>[,&lt;</a:t>
            </a:r>
            <a:r>
              <a:rPr lang="zh-CN" altLang="en-US" sz="2000" dirty="0">
                <a:latin typeface="Times New Roman" panose="02020603050405020304" pitchFamily="18" charset="0"/>
              </a:rPr>
              <a:t>表级完整性约束条件</a:t>
            </a:r>
            <a:r>
              <a:rPr lang="en-US" altLang="zh-CN" sz="2000" dirty="0">
                <a:latin typeface="Times New Roman" panose="02020603050405020304" pitchFamily="18" charset="0"/>
              </a:rPr>
              <a:t>&gt; ] );</a:t>
            </a:r>
          </a:p>
        </p:txBody>
      </p:sp>
      <p:sp>
        <p:nvSpPr>
          <p:cNvPr id="12" name="Text Box 1052"/>
          <p:cNvSpPr txBox="1">
            <a:spLocks noChangeArrowheads="1"/>
          </p:cNvSpPr>
          <p:nvPr/>
        </p:nvSpPr>
        <p:spPr bwMode="auto">
          <a:xfrm>
            <a:off x="1631504" y="1412776"/>
            <a:ext cx="9145016"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rPr>
              <a:t>在</a:t>
            </a:r>
            <a:r>
              <a:rPr lang="en-US" altLang="zh-CN" sz="2000" dirty="0" smtClean="0">
                <a:latin typeface="Times New Roman" panose="02020603050405020304" pitchFamily="18" charset="0"/>
              </a:rPr>
              <a:t>SQL</a:t>
            </a:r>
            <a:r>
              <a:rPr lang="zh-CN" altLang="en-US" sz="2000" dirty="0" smtClean="0">
                <a:latin typeface="Times New Roman" panose="02020603050405020304" pitchFamily="18" charset="0"/>
              </a:rPr>
              <a:t>中</a:t>
            </a:r>
            <a:endParaRPr lang="zh-CN" altLang="en-US" sz="2000" dirty="0">
              <a:latin typeface="Times New Roman" panose="02020603050405020304" pitchFamily="18" charset="0"/>
            </a:endParaRPr>
          </a:p>
        </p:txBody>
      </p:sp>
      <p:sp>
        <p:nvSpPr>
          <p:cNvPr id="24" name="Text Box 1052"/>
          <p:cNvSpPr txBox="1">
            <a:spLocks noChangeArrowheads="1"/>
          </p:cNvSpPr>
          <p:nvPr/>
        </p:nvSpPr>
        <p:spPr bwMode="auto">
          <a:xfrm>
            <a:off x="1631504" y="4312192"/>
            <a:ext cx="9145016" cy="209288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&lt;</a:t>
            </a:r>
            <a:r>
              <a:rPr lang="zh-CN" altLang="en-US" sz="2000" dirty="0">
                <a:latin typeface="Times New Roman" panose="02020603050405020304" pitchFamily="18" charset="0"/>
              </a:rPr>
              <a:t>表名</a:t>
            </a:r>
            <a:r>
              <a:rPr lang="en-US" altLang="zh-CN" sz="2000" dirty="0">
                <a:latin typeface="Times New Roman" panose="02020603050405020304" pitchFamily="18" charset="0"/>
              </a:rPr>
              <a:t>&gt;</a:t>
            </a:r>
            <a:r>
              <a:rPr lang="zh-CN" altLang="en-US" sz="2000" dirty="0">
                <a:latin typeface="Times New Roman" panose="02020603050405020304" pitchFamily="18" charset="0"/>
              </a:rPr>
              <a:t>：所要定义的基本表的</a:t>
            </a:r>
            <a:r>
              <a:rPr lang="zh-CN" altLang="en-US" sz="2000" dirty="0" smtClean="0">
                <a:latin typeface="Times New Roman" panose="02020603050405020304" pitchFamily="18" charset="0"/>
              </a:rPr>
              <a:t>名字   </a:t>
            </a:r>
            <a:r>
              <a:rPr lang="en-US" altLang="zh-CN" sz="2000" dirty="0" smtClean="0">
                <a:latin typeface="Times New Roman" panose="02020603050405020304" pitchFamily="18" charset="0"/>
              </a:rPr>
              <a:t>&lt;</a:t>
            </a:r>
            <a:r>
              <a:rPr lang="zh-CN" altLang="en-US" sz="2000" dirty="0">
                <a:latin typeface="Times New Roman" panose="02020603050405020304" pitchFamily="18" charset="0"/>
              </a:rPr>
              <a:t>列名</a:t>
            </a:r>
            <a:r>
              <a:rPr lang="en-US" altLang="zh-CN" sz="2000" dirty="0">
                <a:latin typeface="Times New Roman" panose="02020603050405020304" pitchFamily="18" charset="0"/>
              </a:rPr>
              <a:t>&gt;</a:t>
            </a:r>
            <a:r>
              <a:rPr lang="zh-CN" altLang="en-US" sz="2000" dirty="0">
                <a:latin typeface="Times New Roman" panose="02020603050405020304" pitchFamily="18" charset="0"/>
              </a:rPr>
              <a:t>：组成该表的各个属性（列）</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&lt;</a:t>
            </a:r>
            <a:r>
              <a:rPr lang="zh-CN" altLang="en-US" sz="2000" dirty="0">
                <a:latin typeface="Times New Roman" panose="02020603050405020304" pitchFamily="18" charset="0"/>
              </a:rPr>
              <a:t>列级完整性约束条件</a:t>
            </a:r>
            <a:r>
              <a:rPr lang="en-US" altLang="zh-CN" sz="2000" dirty="0">
                <a:latin typeface="Times New Roman" panose="02020603050405020304" pitchFamily="18" charset="0"/>
              </a:rPr>
              <a:t>&gt;</a:t>
            </a:r>
            <a:r>
              <a:rPr lang="zh-CN" altLang="en-US" sz="2000" dirty="0">
                <a:latin typeface="Times New Roman" panose="02020603050405020304" pitchFamily="18" charset="0"/>
              </a:rPr>
              <a:t>：涉及相应属性列的完整性约束条件</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rPr>
              <a:t>&lt;</a:t>
            </a:r>
            <a:r>
              <a:rPr lang="zh-CN" altLang="en-US" sz="2000" dirty="0">
                <a:latin typeface="Times New Roman" panose="02020603050405020304" pitchFamily="18" charset="0"/>
              </a:rPr>
              <a:t>表级完整性约束条件</a:t>
            </a:r>
            <a:r>
              <a:rPr lang="en-US" altLang="zh-CN" sz="2000" dirty="0">
                <a:latin typeface="Times New Roman" panose="02020603050405020304" pitchFamily="18" charset="0"/>
              </a:rPr>
              <a:t>&gt;</a:t>
            </a:r>
            <a:r>
              <a:rPr lang="zh-CN" altLang="en-US" sz="2000" dirty="0">
                <a:latin typeface="Times New Roman" panose="02020603050405020304" pitchFamily="18" charset="0"/>
              </a:rPr>
              <a:t>：涉及一个或多个属性列的完整性约束条件 </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rPr>
              <a:t>如果完整性约束条件涉及到该表的多个属性列，则必须定义在表级上，否则既可以定义在列级也可以定义在表级。 </a:t>
            </a:r>
          </a:p>
        </p:txBody>
      </p:sp>
      <p:pic>
        <p:nvPicPr>
          <p:cNvPr id="5" name="Voic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0744" y="3632200"/>
            <a:ext cx="406400" cy="406400"/>
          </a:xfrm>
          <a:prstGeom prst="rect">
            <a:avLst/>
          </a:prstGeom>
        </p:spPr>
      </p:pic>
    </p:spTree>
    <p:extLst>
      <p:ext uri="{BB962C8B-B14F-4D97-AF65-F5344CB8AC3E}">
        <p14:creationId xmlns:p14="http://schemas.microsoft.com/office/powerpoint/2010/main" val="147926990"/>
      </p:ext>
    </p:extLst>
  </p:cSld>
  <p:clrMapOvr>
    <a:masterClrMapping/>
  </p:clrMapOvr>
  <p:transition spd="slow" advTm="49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647" fill="hold"/>
                                        <p:tgtEl>
                                          <p:spTgt spid="5"/>
                                        </p:tgtEl>
                                      </p:cBhvr>
                                    </p:cmd>
                                  </p:childTnLst>
                                </p:cTn>
                              </p:par>
                              <p:par>
                                <p:cTn id="7" presetID="21" presetClass="entr" presetSubtype="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1)">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100"/>
                                        <p:tgtEl>
                                          <p:spTgt spid="3"/>
                                        </p:tgtEl>
                                      </p:cBhvr>
                                    </p:animEffect>
                                  </p:childTnLst>
                                </p:cTn>
                              </p:par>
                              <p:par>
                                <p:cTn id="13" presetID="10" presetClass="entr" presetSubtype="0" fill="hold" grpId="0" nodeType="withEffect">
                                  <p:stCondLst>
                                    <p:cond delay="3300"/>
                                  </p:stCondLst>
                                  <p:iterate type="lt">
                                    <p:tmPct val="16923"/>
                                  </p:iterate>
                                  <p:childTnLst>
                                    <p:set>
                                      <p:cBhvr>
                                        <p:cTn id="14" dur="1" fill="hold">
                                          <p:stCondLst>
                                            <p:cond delay="0"/>
                                          </p:stCondLst>
                                        </p:cTn>
                                        <p:tgtEl>
                                          <p:spTgt spid="23"/>
                                        </p:tgtEl>
                                        <p:attrNameLst>
                                          <p:attrName>style.visibility</p:attrName>
                                        </p:attrNameLst>
                                      </p:cBhvr>
                                      <p:to>
                                        <p:strVal val="visible"/>
                                      </p:to>
                                    </p:set>
                                    <p:animEffect transition="in" filter="fade">
                                      <p:cBhvr>
                                        <p:cTn id="15" dur="1300"/>
                                        <p:tgtEl>
                                          <p:spTgt spid="23"/>
                                        </p:tgtEl>
                                      </p:cBhvr>
                                    </p:animEffect>
                                  </p:childTnLst>
                                </p:cTn>
                              </p:par>
                              <p:par>
                                <p:cTn id="16" presetID="10" presetClass="entr" presetSubtype="0" fill="hold" grpId="0" nodeType="withEffect">
                                  <p:stCondLst>
                                    <p:cond delay="5800"/>
                                  </p:stCondLst>
                                  <p:iterate type="lt">
                                    <p:tmPct val="17810"/>
                                  </p:iterate>
                                  <p:childTnLst>
                                    <p:set>
                                      <p:cBhvr>
                                        <p:cTn id="17" dur="1" fill="hold">
                                          <p:stCondLst>
                                            <p:cond delay="0"/>
                                          </p:stCondLst>
                                        </p:cTn>
                                        <p:tgtEl>
                                          <p:spTgt spid="12"/>
                                        </p:tgtEl>
                                        <p:attrNameLst>
                                          <p:attrName>style.visibility</p:attrName>
                                        </p:attrNameLst>
                                      </p:cBhvr>
                                      <p:to>
                                        <p:strVal val="visible"/>
                                      </p:to>
                                    </p:set>
                                    <p:animEffect transition="in" filter="fade">
                                      <p:cBhvr>
                                        <p:cTn id="18" dur="1200"/>
                                        <p:tgtEl>
                                          <p:spTgt spid="12"/>
                                        </p:tgtEl>
                                      </p:cBhvr>
                                    </p:animEffect>
                                  </p:childTnLst>
                                </p:cTn>
                              </p:par>
                              <p:par>
                                <p:cTn id="19" presetID="22" presetClass="entr" presetSubtype="1" fill="hold" grpId="0" nodeType="withEffect">
                                  <p:stCondLst>
                                    <p:cond delay="83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2100"/>
                                        <p:tgtEl>
                                          <p:spTgt spid="11"/>
                                        </p:tgtEl>
                                      </p:cBhvr>
                                    </p:animEffect>
                                  </p:childTnLst>
                                </p:cTn>
                              </p:par>
                              <p:par>
                                <p:cTn id="22" presetID="10" presetClass="entr" presetSubtype="0" fill="hold" grpId="0" nodeType="withEffect">
                                  <p:stCondLst>
                                    <p:cond delay="10900"/>
                                  </p:stCondLst>
                                  <p:iterate type="lt">
                                    <p:tmPct val="16636"/>
                                  </p:iterate>
                                  <p:childTnLst>
                                    <p:set>
                                      <p:cBhvr>
                                        <p:cTn id="23" dur="1" fill="hold">
                                          <p:stCondLst>
                                            <p:cond delay="0"/>
                                          </p:stCondLst>
                                        </p:cTn>
                                        <p:tgtEl>
                                          <p:spTgt spid="24"/>
                                        </p:tgtEl>
                                        <p:attrNameLst>
                                          <p:attrName>style.visibility</p:attrName>
                                        </p:attrNameLst>
                                      </p:cBhvr>
                                      <p:to>
                                        <p:strVal val="visible"/>
                                      </p:to>
                                    </p:set>
                                    <p:animEffect transition="in" filter="fade">
                                      <p:cBhvr>
                                        <p:cTn id="24"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2" grpId="0"/>
      <p:bldP spid="3" grpId="0"/>
      <p:bldP spid="23" grpId="0"/>
      <p:bldP spid="11" grpId="0" animBg="1"/>
      <p:bldP spid="12" grpId="0"/>
      <p:bldP spid="24" grpId="0"/>
    </p:bldLst>
  </p:timing>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3200" baseline="0"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数据库系统概论">
  <a:themeElements>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1_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2400" b="1"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2938</TotalTime>
  <Pages>0</Pages>
  <Words>2516</Words>
  <Characters>0</Characters>
  <Application>Microsoft Office PowerPoint</Application>
  <DocSecurity>0</DocSecurity>
  <PresentationFormat>宽屏</PresentationFormat>
  <Lines>0</Lines>
  <Paragraphs>363</Paragraphs>
  <Slides>26</Slides>
  <Notes>1</Notes>
  <HiddenSlides>0</HiddenSlides>
  <MMClips>24</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26</vt:i4>
      </vt:variant>
    </vt:vector>
  </HeadingPairs>
  <TitlesOfParts>
    <vt:vector size="38" baseType="lpstr">
      <vt:lpstr>等线</vt:lpstr>
      <vt:lpstr>等线 Light</vt:lpstr>
      <vt:lpstr>华文行楷</vt:lpstr>
      <vt:lpstr>华文中宋</vt:lpstr>
      <vt:lpstr>宋体</vt:lpstr>
      <vt:lpstr>Arial</vt:lpstr>
      <vt:lpstr>Calibri</vt:lpstr>
      <vt:lpstr>Times New Roman</vt:lpstr>
      <vt:lpstr>Wingdings</vt:lpstr>
      <vt:lpstr>数据库系统概论</vt:lpstr>
      <vt:lpstr>1_数据库系统概论</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hp</dc:creator>
  <cp:keywords/>
  <dc:description/>
  <cp:lastModifiedBy>千里 快哉风</cp:lastModifiedBy>
  <cp:revision>393</cp:revision>
  <dcterms:created xsi:type="dcterms:W3CDTF">2014-10-22T07:43:12Z</dcterms:created>
  <dcterms:modified xsi:type="dcterms:W3CDTF">2018-09-23T15:08:16Z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